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78" r:id="rId1"/>
  </p:sldMasterIdLst>
  <p:notesMasterIdLst>
    <p:notesMasterId r:id="rId18"/>
  </p:notesMasterIdLst>
  <p:handoutMasterIdLst>
    <p:handoutMasterId r:id="rId19"/>
  </p:handoutMasterIdLst>
  <p:sldIdLst>
    <p:sldId id="256" r:id="rId2"/>
    <p:sldId id="257" r:id="rId3"/>
    <p:sldId id="258" r:id="rId4"/>
    <p:sldId id="259" r:id="rId5"/>
    <p:sldId id="265" r:id="rId6"/>
    <p:sldId id="287" r:id="rId7"/>
    <p:sldId id="289" r:id="rId8"/>
    <p:sldId id="300" r:id="rId9"/>
    <p:sldId id="296" r:id="rId10"/>
    <p:sldId id="261" r:id="rId11"/>
    <p:sldId id="304" r:id="rId12"/>
    <p:sldId id="268" r:id="rId13"/>
    <p:sldId id="274" r:id="rId14"/>
    <p:sldId id="299" r:id="rId15"/>
    <p:sldId id="306" r:id="rId16"/>
    <p:sldId id="305"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3B71"/>
    <a:srgbClr val="91D3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53"/>
    <p:restoredTop sz="78144"/>
  </p:normalViewPr>
  <p:slideViewPr>
    <p:cSldViewPr snapToGrid="0" snapToObjects="1">
      <p:cViewPr varScale="1">
        <p:scale>
          <a:sx n="111" d="100"/>
          <a:sy n="111" d="100"/>
        </p:scale>
        <p:origin x="744" y="192"/>
      </p:cViewPr>
      <p:guideLst/>
    </p:cSldViewPr>
  </p:slideViewPr>
  <p:outlineViewPr>
    <p:cViewPr>
      <p:scale>
        <a:sx n="33" d="100"/>
        <a:sy n="33" d="100"/>
      </p:scale>
      <p:origin x="0" y="-16416"/>
    </p:cViewPr>
  </p:outlineViewPr>
  <p:notesTextViewPr>
    <p:cViewPr>
      <p:scale>
        <a:sx n="1" d="1"/>
        <a:sy n="1" d="1"/>
      </p:scale>
      <p:origin x="0" y="0"/>
    </p:cViewPr>
  </p:notesTextViewPr>
  <p:sorterViewPr>
    <p:cViewPr>
      <p:scale>
        <a:sx n="90" d="100"/>
        <a:sy n="90" d="100"/>
      </p:scale>
      <p:origin x="0" y="0"/>
    </p:cViewPr>
  </p:sorterViewPr>
  <p:notesViewPr>
    <p:cSldViewPr snapToGrid="0" snapToObjects="1">
      <p:cViewPr>
        <p:scale>
          <a:sx n="110" d="100"/>
          <a:sy n="110" d="100"/>
        </p:scale>
        <p:origin x="2800" y="7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DD4881-6929-4BE9-894C-457DB55297AB}" type="doc">
      <dgm:prSet loTypeId="urn:microsoft.com/office/officeart/2005/8/layout/default" loCatId="list" qsTypeId="urn:microsoft.com/office/officeart/2005/8/quickstyle/simple4" qsCatId="simple" csTypeId="urn:microsoft.com/office/officeart/2005/8/colors/accent0_3" csCatId="mainScheme" phldr="1"/>
      <dgm:spPr/>
      <dgm:t>
        <a:bodyPr/>
        <a:lstStyle/>
        <a:p>
          <a:endParaRPr lang="en-US"/>
        </a:p>
      </dgm:t>
    </dgm:pt>
    <dgm:pt modelId="{4B24F1EF-8F59-4846-A7F4-6BE886BD820B}">
      <dgm:prSet/>
      <dgm:spPr>
        <a:solidFill>
          <a:srgbClr val="91D3C6"/>
        </a:solidFill>
      </dgm:spPr>
      <dgm:t>
        <a:bodyPr/>
        <a:lstStyle/>
        <a:p>
          <a:r>
            <a:rPr lang="en-US" b="0" i="0" dirty="0">
              <a:solidFill>
                <a:schemeClr val="tx1"/>
              </a:solidFill>
              <a:latin typeface="Taca Pro" panose="02000503040000020004" pitchFamily="2" charset="77"/>
            </a:rPr>
            <a:t>Care Givers</a:t>
          </a:r>
        </a:p>
      </dgm:t>
    </dgm:pt>
    <dgm:pt modelId="{ED53B384-ABB4-4FF6-925D-F079840FE7BF}" type="parTrans" cxnId="{A9B55F38-74CC-425B-8314-829838CE8238}">
      <dgm:prSet/>
      <dgm:spPr/>
      <dgm:t>
        <a:bodyPr/>
        <a:lstStyle/>
        <a:p>
          <a:endParaRPr lang="en-US"/>
        </a:p>
      </dgm:t>
    </dgm:pt>
    <dgm:pt modelId="{09677D85-4953-4954-9B93-C11A2D6052E4}" type="sibTrans" cxnId="{A9B55F38-74CC-425B-8314-829838CE8238}">
      <dgm:prSet/>
      <dgm:spPr/>
      <dgm:t>
        <a:bodyPr/>
        <a:lstStyle/>
        <a:p>
          <a:endParaRPr lang="en-US"/>
        </a:p>
      </dgm:t>
    </dgm:pt>
    <dgm:pt modelId="{432C6838-5979-4F16-B8C7-6814A26149B8}">
      <dgm:prSet/>
      <dgm:spPr>
        <a:solidFill>
          <a:srgbClr val="91D3C6"/>
        </a:solidFill>
      </dgm:spPr>
      <dgm:t>
        <a:bodyPr/>
        <a:lstStyle/>
        <a:p>
          <a:r>
            <a:rPr lang="en-US" b="0" i="0" dirty="0">
              <a:solidFill>
                <a:schemeClr val="tx1"/>
              </a:solidFill>
              <a:latin typeface="Taca Pro" panose="02000503040000020004" pitchFamily="2" charset="77"/>
            </a:rPr>
            <a:t>Seniors</a:t>
          </a:r>
        </a:p>
      </dgm:t>
    </dgm:pt>
    <dgm:pt modelId="{FE2F8FDD-6645-4A7E-A888-31F78DD5307C}" type="parTrans" cxnId="{DFFF56E0-B827-46A5-9F87-70C82D7F354E}">
      <dgm:prSet/>
      <dgm:spPr/>
      <dgm:t>
        <a:bodyPr/>
        <a:lstStyle/>
        <a:p>
          <a:endParaRPr lang="en-US"/>
        </a:p>
      </dgm:t>
    </dgm:pt>
    <dgm:pt modelId="{22CA194B-5B99-4A91-A388-78E1DAC65600}" type="sibTrans" cxnId="{DFFF56E0-B827-46A5-9F87-70C82D7F354E}">
      <dgm:prSet/>
      <dgm:spPr/>
      <dgm:t>
        <a:bodyPr/>
        <a:lstStyle/>
        <a:p>
          <a:endParaRPr lang="en-US"/>
        </a:p>
      </dgm:t>
    </dgm:pt>
    <dgm:pt modelId="{95C23B35-BF5B-4802-A602-F3AA7784F8ED}">
      <dgm:prSet/>
      <dgm:spPr>
        <a:solidFill>
          <a:srgbClr val="91D3C6"/>
        </a:solidFill>
      </dgm:spPr>
      <dgm:t>
        <a:bodyPr/>
        <a:lstStyle/>
        <a:p>
          <a:r>
            <a:rPr lang="en-US" b="0" i="0" dirty="0">
              <a:solidFill>
                <a:schemeClr val="tx1"/>
              </a:solidFill>
              <a:latin typeface="Taca Pro" panose="02000503040000020004" pitchFamily="2" charset="77"/>
            </a:rPr>
            <a:t>Volunteers</a:t>
          </a:r>
        </a:p>
      </dgm:t>
    </dgm:pt>
    <dgm:pt modelId="{C93EFAB5-EDE6-4EB0-98CF-34E69E9A7A21}" type="parTrans" cxnId="{B86BDBB0-BE58-4F8B-87C0-9927E9F74D26}">
      <dgm:prSet/>
      <dgm:spPr/>
      <dgm:t>
        <a:bodyPr/>
        <a:lstStyle/>
        <a:p>
          <a:endParaRPr lang="en-US"/>
        </a:p>
      </dgm:t>
    </dgm:pt>
    <dgm:pt modelId="{A8B42184-E1E7-4659-96C2-63EE94C8B045}" type="sibTrans" cxnId="{B86BDBB0-BE58-4F8B-87C0-9927E9F74D26}">
      <dgm:prSet/>
      <dgm:spPr/>
      <dgm:t>
        <a:bodyPr/>
        <a:lstStyle/>
        <a:p>
          <a:endParaRPr lang="en-US"/>
        </a:p>
      </dgm:t>
    </dgm:pt>
    <dgm:pt modelId="{28B89590-4C12-4DBA-B70E-F1F9AE0008E9}">
      <dgm:prSet/>
      <dgm:spPr>
        <a:solidFill>
          <a:srgbClr val="91D3C6"/>
        </a:solidFill>
      </dgm:spPr>
      <dgm:t>
        <a:bodyPr/>
        <a:lstStyle/>
        <a:p>
          <a:r>
            <a:rPr lang="en-US" b="0" i="0" dirty="0">
              <a:solidFill>
                <a:schemeClr val="tx1"/>
              </a:solidFill>
              <a:latin typeface="Taca Pro" panose="02000503040000020004" pitchFamily="2" charset="77"/>
            </a:rPr>
            <a:t>Adults &amp; children with disabilities</a:t>
          </a:r>
        </a:p>
      </dgm:t>
    </dgm:pt>
    <dgm:pt modelId="{824DE0AE-BF38-428E-82D5-F8CCBA4A7AE3}" type="parTrans" cxnId="{5E2ED56D-2F36-4895-AC20-F4009DBD385D}">
      <dgm:prSet/>
      <dgm:spPr/>
      <dgm:t>
        <a:bodyPr/>
        <a:lstStyle/>
        <a:p>
          <a:endParaRPr lang="en-US"/>
        </a:p>
      </dgm:t>
    </dgm:pt>
    <dgm:pt modelId="{D159DB21-3F47-4698-971F-2A97B4B04F14}" type="sibTrans" cxnId="{5E2ED56D-2F36-4895-AC20-F4009DBD385D}">
      <dgm:prSet/>
      <dgm:spPr/>
      <dgm:t>
        <a:bodyPr/>
        <a:lstStyle/>
        <a:p>
          <a:endParaRPr lang="en-US"/>
        </a:p>
      </dgm:t>
    </dgm:pt>
    <dgm:pt modelId="{F1D89ED9-FBC3-004B-BBE9-6108E23EBA23}" type="pres">
      <dgm:prSet presAssocID="{63DD4881-6929-4BE9-894C-457DB55297AB}" presName="diagram" presStyleCnt="0">
        <dgm:presLayoutVars>
          <dgm:dir/>
          <dgm:resizeHandles val="exact"/>
        </dgm:presLayoutVars>
      </dgm:prSet>
      <dgm:spPr/>
    </dgm:pt>
    <dgm:pt modelId="{2D000EB4-61A4-E843-97C1-A0D39FD73B49}" type="pres">
      <dgm:prSet presAssocID="{4B24F1EF-8F59-4846-A7F4-6BE886BD820B}" presName="node" presStyleLbl="node1" presStyleIdx="0" presStyleCnt="4" custLinFactX="8049" custLinFactNeighborX="100000" custLinFactNeighborY="7187">
        <dgm:presLayoutVars>
          <dgm:bulletEnabled val="1"/>
        </dgm:presLayoutVars>
      </dgm:prSet>
      <dgm:spPr/>
    </dgm:pt>
    <dgm:pt modelId="{705953C3-AF18-FC44-9F4A-0A6BFC56B1C3}" type="pres">
      <dgm:prSet presAssocID="{09677D85-4953-4954-9B93-C11A2D6052E4}" presName="sibTrans" presStyleCnt="0"/>
      <dgm:spPr/>
    </dgm:pt>
    <dgm:pt modelId="{88B51514-FD06-6C43-A6E9-2C037E161426}" type="pres">
      <dgm:prSet presAssocID="{432C6838-5979-4F16-B8C7-6814A26149B8}" presName="node" presStyleLbl="node1" presStyleIdx="1" presStyleCnt="4" custLinFactX="-8776" custLinFactNeighborX="-100000" custLinFactNeighborY="6883">
        <dgm:presLayoutVars>
          <dgm:bulletEnabled val="1"/>
        </dgm:presLayoutVars>
      </dgm:prSet>
      <dgm:spPr/>
    </dgm:pt>
    <dgm:pt modelId="{67E7D8E4-FC9F-F443-AB8F-6C20CA834B28}" type="pres">
      <dgm:prSet presAssocID="{22CA194B-5B99-4A91-A388-78E1DAC65600}" presName="sibTrans" presStyleCnt="0"/>
      <dgm:spPr/>
    </dgm:pt>
    <dgm:pt modelId="{58FD8D58-7F6D-374A-B889-0F1DE9B70A57}" type="pres">
      <dgm:prSet presAssocID="{95C23B35-BF5B-4802-A602-F3AA7784F8ED}" presName="node" presStyleLbl="node1" presStyleIdx="2" presStyleCnt="4">
        <dgm:presLayoutVars>
          <dgm:bulletEnabled val="1"/>
        </dgm:presLayoutVars>
      </dgm:prSet>
      <dgm:spPr/>
    </dgm:pt>
    <dgm:pt modelId="{251547EF-732A-D34E-B93B-E0D1D279453E}" type="pres">
      <dgm:prSet presAssocID="{A8B42184-E1E7-4659-96C2-63EE94C8B045}" presName="sibTrans" presStyleCnt="0"/>
      <dgm:spPr/>
    </dgm:pt>
    <dgm:pt modelId="{0A5A6067-432D-D84E-AC15-D3181A2CC470}" type="pres">
      <dgm:prSet presAssocID="{28B89590-4C12-4DBA-B70E-F1F9AE0008E9}" presName="node" presStyleLbl="node1" presStyleIdx="3" presStyleCnt="4" custLinFactNeighborX="-1955" custLinFactNeighborY="0">
        <dgm:presLayoutVars>
          <dgm:bulletEnabled val="1"/>
        </dgm:presLayoutVars>
      </dgm:prSet>
      <dgm:spPr/>
    </dgm:pt>
  </dgm:ptLst>
  <dgm:cxnLst>
    <dgm:cxn modelId="{A9B55F38-74CC-425B-8314-829838CE8238}" srcId="{63DD4881-6929-4BE9-894C-457DB55297AB}" destId="{4B24F1EF-8F59-4846-A7F4-6BE886BD820B}" srcOrd="0" destOrd="0" parTransId="{ED53B384-ABB4-4FF6-925D-F079840FE7BF}" sibTransId="{09677D85-4953-4954-9B93-C11A2D6052E4}"/>
    <dgm:cxn modelId="{5E2ED56D-2F36-4895-AC20-F4009DBD385D}" srcId="{63DD4881-6929-4BE9-894C-457DB55297AB}" destId="{28B89590-4C12-4DBA-B70E-F1F9AE0008E9}" srcOrd="3" destOrd="0" parTransId="{824DE0AE-BF38-428E-82D5-F8CCBA4A7AE3}" sibTransId="{D159DB21-3F47-4698-971F-2A97B4B04F14}"/>
    <dgm:cxn modelId="{62478384-4C16-EB4C-841A-5770345E788F}" type="presOf" srcId="{95C23B35-BF5B-4802-A602-F3AA7784F8ED}" destId="{58FD8D58-7F6D-374A-B889-0F1DE9B70A57}" srcOrd="0" destOrd="0" presId="urn:microsoft.com/office/officeart/2005/8/layout/default"/>
    <dgm:cxn modelId="{49BBBF86-075E-4F48-B97E-E0503D1FD59E}" type="presOf" srcId="{28B89590-4C12-4DBA-B70E-F1F9AE0008E9}" destId="{0A5A6067-432D-D84E-AC15-D3181A2CC470}" srcOrd="0" destOrd="0" presId="urn:microsoft.com/office/officeart/2005/8/layout/default"/>
    <dgm:cxn modelId="{B86BDBB0-BE58-4F8B-87C0-9927E9F74D26}" srcId="{63DD4881-6929-4BE9-894C-457DB55297AB}" destId="{95C23B35-BF5B-4802-A602-F3AA7784F8ED}" srcOrd="2" destOrd="0" parTransId="{C93EFAB5-EDE6-4EB0-98CF-34E69E9A7A21}" sibTransId="{A8B42184-E1E7-4659-96C2-63EE94C8B045}"/>
    <dgm:cxn modelId="{67490DDE-5086-6B45-9B83-88A69B9B054A}" type="presOf" srcId="{432C6838-5979-4F16-B8C7-6814A26149B8}" destId="{88B51514-FD06-6C43-A6E9-2C037E161426}" srcOrd="0" destOrd="0" presId="urn:microsoft.com/office/officeart/2005/8/layout/default"/>
    <dgm:cxn modelId="{DFFF56E0-B827-46A5-9F87-70C82D7F354E}" srcId="{63DD4881-6929-4BE9-894C-457DB55297AB}" destId="{432C6838-5979-4F16-B8C7-6814A26149B8}" srcOrd="1" destOrd="0" parTransId="{FE2F8FDD-6645-4A7E-A888-31F78DD5307C}" sibTransId="{22CA194B-5B99-4A91-A388-78E1DAC65600}"/>
    <dgm:cxn modelId="{C5E704FA-8D44-9F43-980B-67363EB6E7CD}" type="presOf" srcId="{4B24F1EF-8F59-4846-A7F4-6BE886BD820B}" destId="{2D000EB4-61A4-E843-97C1-A0D39FD73B49}" srcOrd="0" destOrd="0" presId="urn:microsoft.com/office/officeart/2005/8/layout/default"/>
    <dgm:cxn modelId="{B9826CFC-DDD3-F34F-85BC-3F59E65ACDAA}" type="presOf" srcId="{63DD4881-6929-4BE9-894C-457DB55297AB}" destId="{F1D89ED9-FBC3-004B-BBE9-6108E23EBA23}" srcOrd="0" destOrd="0" presId="urn:microsoft.com/office/officeart/2005/8/layout/default"/>
    <dgm:cxn modelId="{7998A79E-B15D-9B42-8ADE-D2D9CE3B3F45}" type="presParOf" srcId="{F1D89ED9-FBC3-004B-BBE9-6108E23EBA23}" destId="{2D000EB4-61A4-E843-97C1-A0D39FD73B49}" srcOrd="0" destOrd="0" presId="urn:microsoft.com/office/officeart/2005/8/layout/default"/>
    <dgm:cxn modelId="{8042CD36-49B9-664D-8C8D-8787F62F7006}" type="presParOf" srcId="{F1D89ED9-FBC3-004B-BBE9-6108E23EBA23}" destId="{705953C3-AF18-FC44-9F4A-0A6BFC56B1C3}" srcOrd="1" destOrd="0" presId="urn:microsoft.com/office/officeart/2005/8/layout/default"/>
    <dgm:cxn modelId="{034A92D3-9C97-BB4B-8B8C-EF77520B590E}" type="presParOf" srcId="{F1D89ED9-FBC3-004B-BBE9-6108E23EBA23}" destId="{88B51514-FD06-6C43-A6E9-2C037E161426}" srcOrd="2" destOrd="0" presId="urn:microsoft.com/office/officeart/2005/8/layout/default"/>
    <dgm:cxn modelId="{E5BB5852-E054-1C4C-A5AC-A2E1FD0A232F}" type="presParOf" srcId="{F1D89ED9-FBC3-004B-BBE9-6108E23EBA23}" destId="{67E7D8E4-FC9F-F443-AB8F-6C20CA834B28}" srcOrd="3" destOrd="0" presId="urn:microsoft.com/office/officeart/2005/8/layout/default"/>
    <dgm:cxn modelId="{12810EB9-5CAE-7947-9FAF-1CA5BBCF4125}" type="presParOf" srcId="{F1D89ED9-FBC3-004B-BBE9-6108E23EBA23}" destId="{58FD8D58-7F6D-374A-B889-0F1DE9B70A57}" srcOrd="4" destOrd="0" presId="urn:microsoft.com/office/officeart/2005/8/layout/default"/>
    <dgm:cxn modelId="{A82623DE-8386-CA4E-B102-974945F5426A}" type="presParOf" srcId="{F1D89ED9-FBC3-004B-BBE9-6108E23EBA23}" destId="{251547EF-732A-D34E-B93B-E0D1D279453E}" srcOrd="5" destOrd="0" presId="urn:microsoft.com/office/officeart/2005/8/layout/default"/>
    <dgm:cxn modelId="{E1EAFDE8-CE7E-EC47-A427-08271AFD9A29}" type="presParOf" srcId="{F1D89ED9-FBC3-004B-BBE9-6108E23EBA23}" destId="{0A5A6067-432D-D84E-AC15-D3181A2CC470}"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AAA76E1-30DF-1F42-BDC7-5ADD40AD817D}" type="doc">
      <dgm:prSet loTypeId="urn:microsoft.com/office/officeart/2005/8/layout/radial1" loCatId="" qsTypeId="urn:microsoft.com/office/officeart/2005/8/quickstyle/simple1" qsCatId="simple" csTypeId="urn:microsoft.com/office/officeart/2005/8/colors/accent1_2" csCatId="accent1" phldr="1"/>
      <dgm:spPr/>
      <dgm:t>
        <a:bodyPr/>
        <a:lstStyle/>
        <a:p>
          <a:endParaRPr lang="en-US"/>
        </a:p>
      </dgm:t>
    </dgm:pt>
    <dgm:pt modelId="{BE37DE50-151F-B54D-83D1-CD032DE0BBFE}">
      <dgm:prSet phldrT="[Text]"/>
      <dgm:spPr>
        <a:solidFill>
          <a:srgbClr val="C00000"/>
        </a:solidFill>
      </dgm:spPr>
      <dgm:t>
        <a:bodyPr/>
        <a:lstStyle/>
        <a:p>
          <a:r>
            <a:rPr lang="en-US" b="0" i="0" dirty="0">
              <a:latin typeface="Taca Pro" panose="02000503040000020004" pitchFamily="2" charset="77"/>
            </a:rPr>
            <a:t>Schedule System</a:t>
          </a:r>
        </a:p>
      </dgm:t>
    </dgm:pt>
    <dgm:pt modelId="{9F81B1A4-C367-B446-92B7-4C54B856A943}" type="parTrans" cxnId="{528E920D-09CB-7A4B-814A-148401BC35C1}">
      <dgm:prSet/>
      <dgm:spPr/>
      <dgm:t>
        <a:bodyPr/>
        <a:lstStyle/>
        <a:p>
          <a:endParaRPr lang="en-US" b="0" i="0">
            <a:latin typeface="Taca Pro" panose="02000503040000020004" pitchFamily="2" charset="77"/>
          </a:endParaRPr>
        </a:p>
      </dgm:t>
    </dgm:pt>
    <dgm:pt modelId="{E8CD8E9F-0CA9-3347-A58E-8A79A3CE3B08}" type="sibTrans" cxnId="{528E920D-09CB-7A4B-814A-148401BC35C1}">
      <dgm:prSet/>
      <dgm:spPr/>
      <dgm:t>
        <a:bodyPr/>
        <a:lstStyle/>
        <a:p>
          <a:endParaRPr lang="en-US" b="0" i="0">
            <a:latin typeface="Taca Pro" panose="02000503040000020004" pitchFamily="2" charset="77"/>
          </a:endParaRPr>
        </a:p>
      </dgm:t>
    </dgm:pt>
    <dgm:pt modelId="{E1A8E47C-CB96-444C-9500-A3D671D8A6E8}">
      <dgm:prSet phldrT="[Text]" custT="1"/>
      <dgm:spPr>
        <a:solidFill>
          <a:srgbClr val="C00000"/>
        </a:solidFill>
      </dgm:spPr>
      <dgm:t>
        <a:bodyPr/>
        <a:lstStyle/>
        <a:p>
          <a:r>
            <a:rPr lang="en-US" sz="2400" b="0" i="0" dirty="0">
              <a:latin typeface="Taca Pro" panose="02000503040000020004" pitchFamily="2" charset="77"/>
            </a:rPr>
            <a:t>Bikes/</a:t>
          </a:r>
        </a:p>
        <a:p>
          <a:r>
            <a:rPr lang="en-US" sz="2400" b="0" i="0" dirty="0">
              <a:latin typeface="Taca Pro" panose="02000503040000020004" pitchFamily="2" charset="77"/>
            </a:rPr>
            <a:t>storage</a:t>
          </a:r>
        </a:p>
      </dgm:t>
    </dgm:pt>
    <dgm:pt modelId="{21975D97-0976-1049-BC37-DF3EE3D726CC}" type="parTrans" cxnId="{21477939-2257-654A-82EA-60D0EE33517C}">
      <dgm:prSet/>
      <dgm:spPr/>
      <dgm:t>
        <a:bodyPr/>
        <a:lstStyle/>
        <a:p>
          <a:endParaRPr lang="en-US" b="0" i="0">
            <a:latin typeface="Taca Pro" panose="02000503040000020004" pitchFamily="2" charset="77"/>
          </a:endParaRPr>
        </a:p>
      </dgm:t>
    </dgm:pt>
    <dgm:pt modelId="{F450D76C-0780-B14D-A4D1-1D63AA6C0118}" type="sibTrans" cxnId="{21477939-2257-654A-82EA-60D0EE33517C}">
      <dgm:prSet/>
      <dgm:spPr/>
      <dgm:t>
        <a:bodyPr/>
        <a:lstStyle/>
        <a:p>
          <a:endParaRPr lang="en-US" b="0" i="0">
            <a:latin typeface="Taca Pro" panose="02000503040000020004" pitchFamily="2" charset="77"/>
          </a:endParaRPr>
        </a:p>
      </dgm:t>
    </dgm:pt>
    <dgm:pt modelId="{E542DA2A-C7B5-2F45-8CDF-BF429298B347}">
      <dgm:prSet phldrT="[Text]" custT="1"/>
      <dgm:spPr>
        <a:solidFill>
          <a:srgbClr val="C00000"/>
        </a:solidFill>
      </dgm:spPr>
      <dgm:t>
        <a:bodyPr/>
        <a:lstStyle/>
        <a:p>
          <a:r>
            <a:rPr lang="en-US" sz="2400" b="0" i="0" dirty="0">
              <a:latin typeface="Taca Pro" panose="02000503040000020004" pitchFamily="2" charset="77"/>
            </a:rPr>
            <a:t>Ride</a:t>
          </a:r>
        </a:p>
        <a:p>
          <a:r>
            <a:rPr lang="en-US" sz="2400" b="0" i="0" dirty="0">
              <a:latin typeface="Taca Pro" panose="02000503040000020004" pitchFamily="2" charset="77"/>
            </a:rPr>
            <a:t>Location</a:t>
          </a:r>
        </a:p>
      </dgm:t>
    </dgm:pt>
    <dgm:pt modelId="{75ED5D55-9667-6648-8FFF-D736E6550E19}" type="parTrans" cxnId="{304F446D-29A3-2A49-8534-46005075B73C}">
      <dgm:prSet/>
      <dgm:spPr/>
      <dgm:t>
        <a:bodyPr/>
        <a:lstStyle/>
        <a:p>
          <a:endParaRPr lang="en-US" b="0" i="0">
            <a:latin typeface="Taca Pro" panose="02000503040000020004" pitchFamily="2" charset="77"/>
          </a:endParaRPr>
        </a:p>
      </dgm:t>
    </dgm:pt>
    <dgm:pt modelId="{5DC3B714-1099-1E4D-A9A6-BFBDD676D919}" type="sibTrans" cxnId="{304F446D-29A3-2A49-8534-46005075B73C}">
      <dgm:prSet/>
      <dgm:spPr/>
      <dgm:t>
        <a:bodyPr/>
        <a:lstStyle/>
        <a:p>
          <a:endParaRPr lang="en-US" b="0" i="0">
            <a:latin typeface="Taca Pro" panose="02000503040000020004" pitchFamily="2" charset="77"/>
          </a:endParaRPr>
        </a:p>
      </dgm:t>
    </dgm:pt>
    <dgm:pt modelId="{2CD785CA-5B86-9644-A40A-AF3FEE1D52F3}">
      <dgm:prSet phldrT="[Text]"/>
      <dgm:spPr>
        <a:solidFill>
          <a:srgbClr val="C00000"/>
        </a:solidFill>
      </dgm:spPr>
      <dgm:t>
        <a:bodyPr/>
        <a:lstStyle/>
        <a:p>
          <a:r>
            <a:rPr lang="en-US" b="0" i="0" dirty="0">
              <a:latin typeface="Taca Pro" panose="02000503040000020004" pitchFamily="2" charset="77"/>
            </a:rPr>
            <a:t>Passengers</a:t>
          </a:r>
        </a:p>
      </dgm:t>
    </dgm:pt>
    <dgm:pt modelId="{8D67C441-D142-C945-BCA4-723A85129572}" type="parTrans" cxnId="{B64817BD-2996-9E4C-81D7-C6B7F9932D1C}">
      <dgm:prSet/>
      <dgm:spPr/>
      <dgm:t>
        <a:bodyPr/>
        <a:lstStyle/>
        <a:p>
          <a:endParaRPr lang="en-US" b="0" i="0">
            <a:latin typeface="Taca Pro" panose="02000503040000020004" pitchFamily="2" charset="77"/>
          </a:endParaRPr>
        </a:p>
      </dgm:t>
    </dgm:pt>
    <dgm:pt modelId="{5D0EE372-2B60-D640-AD14-DC3160C12C80}" type="sibTrans" cxnId="{B64817BD-2996-9E4C-81D7-C6B7F9932D1C}">
      <dgm:prSet/>
      <dgm:spPr/>
      <dgm:t>
        <a:bodyPr/>
        <a:lstStyle/>
        <a:p>
          <a:endParaRPr lang="en-US" b="0" i="0">
            <a:latin typeface="Taca Pro" panose="02000503040000020004" pitchFamily="2" charset="77"/>
          </a:endParaRPr>
        </a:p>
      </dgm:t>
    </dgm:pt>
    <dgm:pt modelId="{8B886985-F87E-594D-8BE5-BB194B37DE49}">
      <dgm:prSet phldrT="[Text]" custT="1"/>
      <dgm:spPr>
        <a:solidFill>
          <a:srgbClr val="C00000"/>
        </a:solidFill>
      </dgm:spPr>
      <dgm:t>
        <a:bodyPr/>
        <a:lstStyle/>
        <a:p>
          <a:r>
            <a:rPr lang="en-US" sz="2400" b="0" i="0" dirty="0">
              <a:latin typeface="Taca Pro" panose="02000503040000020004" pitchFamily="2" charset="77"/>
            </a:rPr>
            <a:t>Pilots</a:t>
          </a:r>
        </a:p>
      </dgm:t>
    </dgm:pt>
    <dgm:pt modelId="{4AEE3318-FF92-EE4F-9095-3D0BF7426083}" type="parTrans" cxnId="{09AED112-EBDB-1A4A-9226-D098B162E9BA}">
      <dgm:prSet/>
      <dgm:spPr/>
      <dgm:t>
        <a:bodyPr/>
        <a:lstStyle/>
        <a:p>
          <a:endParaRPr lang="en-US" b="0" i="0">
            <a:latin typeface="Taca Pro" panose="02000503040000020004" pitchFamily="2" charset="77"/>
          </a:endParaRPr>
        </a:p>
      </dgm:t>
    </dgm:pt>
    <dgm:pt modelId="{EE302C0B-91F2-924C-AD17-484876542537}" type="sibTrans" cxnId="{09AED112-EBDB-1A4A-9226-D098B162E9BA}">
      <dgm:prSet/>
      <dgm:spPr/>
      <dgm:t>
        <a:bodyPr/>
        <a:lstStyle/>
        <a:p>
          <a:endParaRPr lang="en-US" b="0" i="0">
            <a:latin typeface="Taca Pro" panose="02000503040000020004" pitchFamily="2" charset="77"/>
          </a:endParaRPr>
        </a:p>
      </dgm:t>
    </dgm:pt>
    <dgm:pt modelId="{E7909809-670E-AB43-9A45-A4757BC9E306}" type="pres">
      <dgm:prSet presAssocID="{8AAA76E1-30DF-1F42-BDC7-5ADD40AD817D}" presName="cycle" presStyleCnt="0">
        <dgm:presLayoutVars>
          <dgm:chMax val="1"/>
          <dgm:dir/>
          <dgm:animLvl val="ctr"/>
          <dgm:resizeHandles val="exact"/>
        </dgm:presLayoutVars>
      </dgm:prSet>
      <dgm:spPr/>
    </dgm:pt>
    <dgm:pt modelId="{4B8A2354-129F-174C-9154-37AAEB4CC3F7}" type="pres">
      <dgm:prSet presAssocID="{BE37DE50-151F-B54D-83D1-CD032DE0BBFE}" presName="centerShape" presStyleLbl="node0" presStyleIdx="0" presStyleCnt="1"/>
      <dgm:spPr/>
    </dgm:pt>
    <dgm:pt modelId="{29B431D8-F591-A24C-BDAC-7E6E203F8CF8}" type="pres">
      <dgm:prSet presAssocID="{21975D97-0976-1049-BC37-DF3EE3D726CC}" presName="Name9" presStyleLbl="parChTrans1D2" presStyleIdx="0" presStyleCnt="4"/>
      <dgm:spPr/>
    </dgm:pt>
    <dgm:pt modelId="{5038A0C5-D9E5-0942-B5F3-F2F1D493F567}" type="pres">
      <dgm:prSet presAssocID="{21975D97-0976-1049-BC37-DF3EE3D726CC}" presName="connTx" presStyleLbl="parChTrans1D2" presStyleIdx="0" presStyleCnt="4"/>
      <dgm:spPr/>
    </dgm:pt>
    <dgm:pt modelId="{E77C30FB-229A-E24F-8A6F-8AD519B74B7C}" type="pres">
      <dgm:prSet presAssocID="{E1A8E47C-CB96-444C-9500-A3D671D8A6E8}" presName="node" presStyleLbl="node1" presStyleIdx="0" presStyleCnt="4">
        <dgm:presLayoutVars>
          <dgm:bulletEnabled val="1"/>
        </dgm:presLayoutVars>
      </dgm:prSet>
      <dgm:spPr/>
    </dgm:pt>
    <dgm:pt modelId="{AFF7800D-E96D-F24E-86F9-721DE1055D4A}" type="pres">
      <dgm:prSet presAssocID="{75ED5D55-9667-6648-8FFF-D736E6550E19}" presName="Name9" presStyleLbl="parChTrans1D2" presStyleIdx="1" presStyleCnt="4"/>
      <dgm:spPr/>
    </dgm:pt>
    <dgm:pt modelId="{72E47291-F220-1040-81EC-29F4A3970D62}" type="pres">
      <dgm:prSet presAssocID="{75ED5D55-9667-6648-8FFF-D736E6550E19}" presName="connTx" presStyleLbl="parChTrans1D2" presStyleIdx="1" presStyleCnt="4"/>
      <dgm:spPr/>
    </dgm:pt>
    <dgm:pt modelId="{10D7536E-C64B-4C43-B1D9-8EA971E36EA0}" type="pres">
      <dgm:prSet presAssocID="{E542DA2A-C7B5-2F45-8CDF-BF429298B347}" presName="node" presStyleLbl="node1" presStyleIdx="1" presStyleCnt="4">
        <dgm:presLayoutVars>
          <dgm:bulletEnabled val="1"/>
        </dgm:presLayoutVars>
      </dgm:prSet>
      <dgm:spPr/>
    </dgm:pt>
    <dgm:pt modelId="{10BF6CD8-4269-6B4A-8678-7CD295C967B9}" type="pres">
      <dgm:prSet presAssocID="{8D67C441-D142-C945-BCA4-723A85129572}" presName="Name9" presStyleLbl="parChTrans1D2" presStyleIdx="2" presStyleCnt="4"/>
      <dgm:spPr/>
    </dgm:pt>
    <dgm:pt modelId="{502148A1-4BA3-8841-B3A7-51150C608D18}" type="pres">
      <dgm:prSet presAssocID="{8D67C441-D142-C945-BCA4-723A85129572}" presName="connTx" presStyleLbl="parChTrans1D2" presStyleIdx="2" presStyleCnt="4"/>
      <dgm:spPr/>
    </dgm:pt>
    <dgm:pt modelId="{FCB6F9EC-B6F5-E149-A11D-F472CE935890}" type="pres">
      <dgm:prSet presAssocID="{2CD785CA-5B86-9644-A40A-AF3FEE1D52F3}" presName="node" presStyleLbl="node1" presStyleIdx="2" presStyleCnt="4">
        <dgm:presLayoutVars>
          <dgm:bulletEnabled val="1"/>
        </dgm:presLayoutVars>
      </dgm:prSet>
      <dgm:spPr/>
    </dgm:pt>
    <dgm:pt modelId="{5E6A4F3D-3E5B-2746-A522-80007A2472E2}" type="pres">
      <dgm:prSet presAssocID="{4AEE3318-FF92-EE4F-9095-3D0BF7426083}" presName="Name9" presStyleLbl="parChTrans1D2" presStyleIdx="3" presStyleCnt="4"/>
      <dgm:spPr/>
    </dgm:pt>
    <dgm:pt modelId="{81D1AC10-055D-B048-A65D-ED35DF4200B1}" type="pres">
      <dgm:prSet presAssocID="{4AEE3318-FF92-EE4F-9095-3D0BF7426083}" presName="connTx" presStyleLbl="parChTrans1D2" presStyleIdx="3" presStyleCnt="4"/>
      <dgm:spPr/>
    </dgm:pt>
    <dgm:pt modelId="{70BFBC0D-9EEF-E645-ADA2-6F782C114712}" type="pres">
      <dgm:prSet presAssocID="{8B886985-F87E-594D-8BE5-BB194B37DE49}" presName="node" presStyleLbl="node1" presStyleIdx="3" presStyleCnt="4">
        <dgm:presLayoutVars>
          <dgm:bulletEnabled val="1"/>
        </dgm:presLayoutVars>
      </dgm:prSet>
      <dgm:spPr/>
    </dgm:pt>
  </dgm:ptLst>
  <dgm:cxnLst>
    <dgm:cxn modelId="{7E92210C-CE2A-6040-BE85-F44857AEE0F2}" type="presOf" srcId="{21975D97-0976-1049-BC37-DF3EE3D726CC}" destId="{5038A0C5-D9E5-0942-B5F3-F2F1D493F567}" srcOrd="1" destOrd="0" presId="urn:microsoft.com/office/officeart/2005/8/layout/radial1"/>
    <dgm:cxn modelId="{528E920D-09CB-7A4B-814A-148401BC35C1}" srcId="{8AAA76E1-30DF-1F42-BDC7-5ADD40AD817D}" destId="{BE37DE50-151F-B54D-83D1-CD032DE0BBFE}" srcOrd="0" destOrd="0" parTransId="{9F81B1A4-C367-B446-92B7-4C54B856A943}" sibTransId="{E8CD8E9F-0CA9-3347-A58E-8A79A3CE3B08}"/>
    <dgm:cxn modelId="{09AED112-EBDB-1A4A-9226-D098B162E9BA}" srcId="{BE37DE50-151F-B54D-83D1-CD032DE0BBFE}" destId="{8B886985-F87E-594D-8BE5-BB194B37DE49}" srcOrd="3" destOrd="0" parTransId="{4AEE3318-FF92-EE4F-9095-3D0BF7426083}" sibTransId="{EE302C0B-91F2-924C-AD17-484876542537}"/>
    <dgm:cxn modelId="{C1C3E418-2196-4E45-9A9E-4300DD32162F}" type="presOf" srcId="{8D67C441-D142-C945-BCA4-723A85129572}" destId="{10BF6CD8-4269-6B4A-8678-7CD295C967B9}" srcOrd="0" destOrd="0" presId="urn:microsoft.com/office/officeart/2005/8/layout/radial1"/>
    <dgm:cxn modelId="{21477939-2257-654A-82EA-60D0EE33517C}" srcId="{BE37DE50-151F-B54D-83D1-CD032DE0BBFE}" destId="{E1A8E47C-CB96-444C-9500-A3D671D8A6E8}" srcOrd="0" destOrd="0" parTransId="{21975D97-0976-1049-BC37-DF3EE3D726CC}" sibTransId="{F450D76C-0780-B14D-A4D1-1D63AA6C0118}"/>
    <dgm:cxn modelId="{0A6C453B-B38B-F843-B89B-B9A7DACEB92E}" type="presOf" srcId="{8AAA76E1-30DF-1F42-BDC7-5ADD40AD817D}" destId="{E7909809-670E-AB43-9A45-A4757BC9E306}" srcOrd="0" destOrd="0" presId="urn:microsoft.com/office/officeart/2005/8/layout/radial1"/>
    <dgm:cxn modelId="{DB307D42-59AB-8A4C-8CD1-AD1C93F5BBB0}" type="presOf" srcId="{4AEE3318-FF92-EE4F-9095-3D0BF7426083}" destId="{5E6A4F3D-3E5B-2746-A522-80007A2472E2}" srcOrd="0" destOrd="0" presId="urn:microsoft.com/office/officeart/2005/8/layout/radial1"/>
    <dgm:cxn modelId="{63CC9A62-FA30-A348-9B75-79D8A123C3FA}" type="presOf" srcId="{75ED5D55-9667-6648-8FFF-D736E6550E19}" destId="{AFF7800D-E96D-F24E-86F9-721DE1055D4A}" srcOrd="0" destOrd="0" presId="urn:microsoft.com/office/officeart/2005/8/layout/radial1"/>
    <dgm:cxn modelId="{304F446D-29A3-2A49-8534-46005075B73C}" srcId="{BE37DE50-151F-B54D-83D1-CD032DE0BBFE}" destId="{E542DA2A-C7B5-2F45-8CDF-BF429298B347}" srcOrd="1" destOrd="0" parTransId="{75ED5D55-9667-6648-8FFF-D736E6550E19}" sibTransId="{5DC3B714-1099-1E4D-A9A6-BFBDD676D919}"/>
    <dgm:cxn modelId="{E1413D6F-61EE-B947-A155-932FF77064A4}" type="presOf" srcId="{75ED5D55-9667-6648-8FFF-D736E6550E19}" destId="{72E47291-F220-1040-81EC-29F4A3970D62}" srcOrd="1" destOrd="0" presId="urn:microsoft.com/office/officeart/2005/8/layout/radial1"/>
    <dgm:cxn modelId="{D026FF6F-14E1-594E-8998-3AD8414B5527}" type="presOf" srcId="{2CD785CA-5B86-9644-A40A-AF3FEE1D52F3}" destId="{FCB6F9EC-B6F5-E149-A11D-F472CE935890}" srcOrd="0" destOrd="0" presId="urn:microsoft.com/office/officeart/2005/8/layout/radial1"/>
    <dgm:cxn modelId="{FB609871-8177-2444-8D43-8092DF98FB36}" type="presOf" srcId="{4AEE3318-FF92-EE4F-9095-3D0BF7426083}" destId="{81D1AC10-055D-B048-A65D-ED35DF4200B1}" srcOrd="1" destOrd="0" presId="urn:microsoft.com/office/officeart/2005/8/layout/radial1"/>
    <dgm:cxn modelId="{32919180-B48F-FA48-98CD-52810CA44E52}" type="presOf" srcId="{BE37DE50-151F-B54D-83D1-CD032DE0BBFE}" destId="{4B8A2354-129F-174C-9154-37AAEB4CC3F7}" srcOrd="0" destOrd="0" presId="urn:microsoft.com/office/officeart/2005/8/layout/radial1"/>
    <dgm:cxn modelId="{E0C66181-C9FE-B343-989A-567E341FD094}" type="presOf" srcId="{E1A8E47C-CB96-444C-9500-A3D671D8A6E8}" destId="{E77C30FB-229A-E24F-8A6F-8AD519B74B7C}" srcOrd="0" destOrd="0" presId="urn:microsoft.com/office/officeart/2005/8/layout/radial1"/>
    <dgm:cxn modelId="{97C3338A-5F9C-A041-833E-83BBAD60F6D3}" type="presOf" srcId="{8B886985-F87E-594D-8BE5-BB194B37DE49}" destId="{70BFBC0D-9EEF-E645-ADA2-6F782C114712}" srcOrd="0" destOrd="0" presId="urn:microsoft.com/office/officeart/2005/8/layout/radial1"/>
    <dgm:cxn modelId="{B64817BD-2996-9E4C-81D7-C6B7F9932D1C}" srcId="{BE37DE50-151F-B54D-83D1-CD032DE0BBFE}" destId="{2CD785CA-5B86-9644-A40A-AF3FEE1D52F3}" srcOrd="2" destOrd="0" parTransId="{8D67C441-D142-C945-BCA4-723A85129572}" sibTransId="{5D0EE372-2B60-D640-AD14-DC3160C12C80}"/>
    <dgm:cxn modelId="{AF442CC0-5DA5-804C-8300-9BEEFC3C688E}" type="presOf" srcId="{E542DA2A-C7B5-2F45-8CDF-BF429298B347}" destId="{10D7536E-C64B-4C43-B1D9-8EA971E36EA0}" srcOrd="0" destOrd="0" presId="urn:microsoft.com/office/officeart/2005/8/layout/radial1"/>
    <dgm:cxn modelId="{96E5EEC7-8F91-2B43-AB40-FF76AAF38A2E}" type="presOf" srcId="{8D67C441-D142-C945-BCA4-723A85129572}" destId="{502148A1-4BA3-8841-B3A7-51150C608D18}" srcOrd="1" destOrd="0" presId="urn:microsoft.com/office/officeart/2005/8/layout/radial1"/>
    <dgm:cxn modelId="{FD8FAAE9-301F-2F40-AB38-724443EF0701}" type="presOf" srcId="{21975D97-0976-1049-BC37-DF3EE3D726CC}" destId="{29B431D8-F591-A24C-BDAC-7E6E203F8CF8}" srcOrd="0" destOrd="0" presId="urn:microsoft.com/office/officeart/2005/8/layout/radial1"/>
    <dgm:cxn modelId="{E2A70C27-981D-F840-ADC8-80DA274B547C}" type="presParOf" srcId="{E7909809-670E-AB43-9A45-A4757BC9E306}" destId="{4B8A2354-129F-174C-9154-37AAEB4CC3F7}" srcOrd="0" destOrd="0" presId="urn:microsoft.com/office/officeart/2005/8/layout/radial1"/>
    <dgm:cxn modelId="{6E2FE3BD-A4C6-BB45-BAB1-D53AD80D8C2F}" type="presParOf" srcId="{E7909809-670E-AB43-9A45-A4757BC9E306}" destId="{29B431D8-F591-A24C-BDAC-7E6E203F8CF8}" srcOrd="1" destOrd="0" presId="urn:microsoft.com/office/officeart/2005/8/layout/radial1"/>
    <dgm:cxn modelId="{27E23E88-766B-524E-A206-21EB753636F6}" type="presParOf" srcId="{29B431D8-F591-A24C-BDAC-7E6E203F8CF8}" destId="{5038A0C5-D9E5-0942-B5F3-F2F1D493F567}" srcOrd="0" destOrd="0" presId="urn:microsoft.com/office/officeart/2005/8/layout/radial1"/>
    <dgm:cxn modelId="{A903DD25-3045-B240-8EC6-8AC98BE56620}" type="presParOf" srcId="{E7909809-670E-AB43-9A45-A4757BC9E306}" destId="{E77C30FB-229A-E24F-8A6F-8AD519B74B7C}" srcOrd="2" destOrd="0" presId="urn:microsoft.com/office/officeart/2005/8/layout/radial1"/>
    <dgm:cxn modelId="{F41B8B0C-E3F7-FA46-B9CF-2366DDA948E5}" type="presParOf" srcId="{E7909809-670E-AB43-9A45-A4757BC9E306}" destId="{AFF7800D-E96D-F24E-86F9-721DE1055D4A}" srcOrd="3" destOrd="0" presId="urn:microsoft.com/office/officeart/2005/8/layout/radial1"/>
    <dgm:cxn modelId="{C60974FF-469F-0747-A91E-C29DD984A60E}" type="presParOf" srcId="{AFF7800D-E96D-F24E-86F9-721DE1055D4A}" destId="{72E47291-F220-1040-81EC-29F4A3970D62}" srcOrd="0" destOrd="0" presId="urn:microsoft.com/office/officeart/2005/8/layout/radial1"/>
    <dgm:cxn modelId="{24CE079A-81ED-AF4F-ABFC-EAF31FCDC2E9}" type="presParOf" srcId="{E7909809-670E-AB43-9A45-A4757BC9E306}" destId="{10D7536E-C64B-4C43-B1D9-8EA971E36EA0}" srcOrd="4" destOrd="0" presId="urn:microsoft.com/office/officeart/2005/8/layout/radial1"/>
    <dgm:cxn modelId="{0FE868F0-C87F-BA43-B119-7BE944E4E95C}" type="presParOf" srcId="{E7909809-670E-AB43-9A45-A4757BC9E306}" destId="{10BF6CD8-4269-6B4A-8678-7CD295C967B9}" srcOrd="5" destOrd="0" presId="urn:microsoft.com/office/officeart/2005/8/layout/radial1"/>
    <dgm:cxn modelId="{6E54512F-0AD5-A04D-A8E9-9D5601D54687}" type="presParOf" srcId="{10BF6CD8-4269-6B4A-8678-7CD295C967B9}" destId="{502148A1-4BA3-8841-B3A7-51150C608D18}" srcOrd="0" destOrd="0" presId="urn:microsoft.com/office/officeart/2005/8/layout/radial1"/>
    <dgm:cxn modelId="{E95A1181-159C-B94D-B29F-21DDD9585A74}" type="presParOf" srcId="{E7909809-670E-AB43-9A45-A4757BC9E306}" destId="{FCB6F9EC-B6F5-E149-A11D-F472CE935890}" srcOrd="6" destOrd="0" presId="urn:microsoft.com/office/officeart/2005/8/layout/radial1"/>
    <dgm:cxn modelId="{0A7AA6C6-C940-4B41-89AB-AE32758CB26A}" type="presParOf" srcId="{E7909809-670E-AB43-9A45-A4757BC9E306}" destId="{5E6A4F3D-3E5B-2746-A522-80007A2472E2}" srcOrd="7" destOrd="0" presId="urn:microsoft.com/office/officeart/2005/8/layout/radial1"/>
    <dgm:cxn modelId="{DC3EA57C-4F23-6644-8D55-6F16740A9A35}" type="presParOf" srcId="{5E6A4F3D-3E5B-2746-A522-80007A2472E2}" destId="{81D1AC10-055D-B048-A65D-ED35DF4200B1}" srcOrd="0" destOrd="0" presId="urn:microsoft.com/office/officeart/2005/8/layout/radial1"/>
    <dgm:cxn modelId="{04B1FED2-ACEC-2843-8098-AB3C3D67F90F}" type="presParOf" srcId="{E7909809-670E-AB43-9A45-A4757BC9E306}" destId="{70BFBC0D-9EEF-E645-ADA2-6F782C114712}" srcOrd="8" destOrd="0" presId="urn:microsoft.com/office/officeart/2005/8/layout/radial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000EB4-61A4-E843-97C1-A0D39FD73B49}">
      <dsp:nvSpPr>
        <dsp:cNvPr id="0" name=""/>
        <dsp:cNvSpPr/>
      </dsp:nvSpPr>
      <dsp:spPr>
        <a:xfrm>
          <a:off x="3182813" y="126829"/>
          <a:ext cx="2909778" cy="1745866"/>
        </a:xfrm>
        <a:prstGeom prst="rect">
          <a:avLst/>
        </a:prstGeom>
        <a:solidFill>
          <a:srgbClr val="91D3C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b="0" i="0" kern="1200" dirty="0">
              <a:solidFill>
                <a:schemeClr val="tx1"/>
              </a:solidFill>
              <a:latin typeface="Taca Pro" panose="02000503040000020004" pitchFamily="2" charset="77"/>
            </a:rPr>
            <a:t>Care Givers</a:t>
          </a:r>
        </a:p>
      </dsp:txBody>
      <dsp:txXfrm>
        <a:off x="3182813" y="126829"/>
        <a:ext cx="2909778" cy="1745866"/>
      </dsp:txXfrm>
    </dsp:sp>
    <dsp:sp modelId="{88B51514-FD06-6C43-A6E9-2C037E161426}">
      <dsp:nvSpPr>
        <dsp:cNvPr id="0" name=""/>
        <dsp:cNvSpPr/>
      </dsp:nvSpPr>
      <dsp:spPr>
        <a:xfrm>
          <a:off x="74442" y="121521"/>
          <a:ext cx="2909778" cy="1745866"/>
        </a:xfrm>
        <a:prstGeom prst="rect">
          <a:avLst/>
        </a:prstGeom>
        <a:solidFill>
          <a:srgbClr val="91D3C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b="0" i="0" kern="1200" dirty="0">
              <a:solidFill>
                <a:schemeClr val="tx1"/>
              </a:solidFill>
              <a:latin typeface="Taca Pro" panose="02000503040000020004" pitchFamily="2" charset="77"/>
            </a:rPr>
            <a:t>Seniors</a:t>
          </a:r>
        </a:p>
      </dsp:txBody>
      <dsp:txXfrm>
        <a:off x="74442" y="121521"/>
        <a:ext cx="2909778" cy="1745866"/>
      </dsp:txXfrm>
    </dsp:sp>
    <dsp:sp modelId="{58FD8D58-7F6D-374A-B889-0F1DE9B70A57}">
      <dsp:nvSpPr>
        <dsp:cNvPr id="0" name=""/>
        <dsp:cNvSpPr/>
      </dsp:nvSpPr>
      <dsp:spPr>
        <a:xfrm>
          <a:off x="38827" y="2038198"/>
          <a:ext cx="2909778" cy="1745866"/>
        </a:xfrm>
        <a:prstGeom prst="rect">
          <a:avLst/>
        </a:prstGeom>
        <a:solidFill>
          <a:srgbClr val="91D3C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b="0" i="0" kern="1200" dirty="0">
              <a:solidFill>
                <a:schemeClr val="tx1"/>
              </a:solidFill>
              <a:latin typeface="Taca Pro" panose="02000503040000020004" pitchFamily="2" charset="77"/>
            </a:rPr>
            <a:t>Volunteers</a:t>
          </a:r>
        </a:p>
      </dsp:txBody>
      <dsp:txXfrm>
        <a:off x="38827" y="2038198"/>
        <a:ext cx="2909778" cy="1745866"/>
      </dsp:txXfrm>
    </dsp:sp>
    <dsp:sp modelId="{0A5A6067-432D-D84E-AC15-D3181A2CC470}">
      <dsp:nvSpPr>
        <dsp:cNvPr id="0" name=""/>
        <dsp:cNvSpPr/>
      </dsp:nvSpPr>
      <dsp:spPr>
        <a:xfrm>
          <a:off x="3182697" y="2038198"/>
          <a:ext cx="2909778" cy="1745866"/>
        </a:xfrm>
        <a:prstGeom prst="rect">
          <a:avLst/>
        </a:prstGeom>
        <a:solidFill>
          <a:srgbClr val="91D3C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b="0" i="0" kern="1200" dirty="0">
              <a:solidFill>
                <a:schemeClr val="tx1"/>
              </a:solidFill>
              <a:latin typeface="Taca Pro" panose="02000503040000020004" pitchFamily="2" charset="77"/>
            </a:rPr>
            <a:t>Adults &amp; children with disabilities</a:t>
          </a:r>
        </a:p>
      </dsp:txBody>
      <dsp:txXfrm>
        <a:off x="3182697" y="2038198"/>
        <a:ext cx="2909778" cy="17458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8A2354-129F-174C-9154-37AAEB4CC3F7}">
      <dsp:nvSpPr>
        <dsp:cNvPr id="0" name=""/>
        <dsp:cNvSpPr/>
      </dsp:nvSpPr>
      <dsp:spPr>
        <a:xfrm>
          <a:off x="3630994" y="2333067"/>
          <a:ext cx="1790082" cy="1790082"/>
        </a:xfrm>
        <a:prstGeom prst="ellipse">
          <a:avLst/>
        </a:prstGeom>
        <a:solidFill>
          <a:srgbClr val="C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b="0" i="0" kern="1200" dirty="0">
              <a:latin typeface="Taca Pro" panose="02000503040000020004" pitchFamily="2" charset="77"/>
            </a:rPr>
            <a:t>Schedule System</a:t>
          </a:r>
        </a:p>
      </dsp:txBody>
      <dsp:txXfrm>
        <a:off x="3893145" y="2595218"/>
        <a:ext cx="1265780" cy="1265780"/>
      </dsp:txXfrm>
    </dsp:sp>
    <dsp:sp modelId="{29B431D8-F591-A24C-BDAC-7E6E203F8CF8}">
      <dsp:nvSpPr>
        <dsp:cNvPr id="0" name=""/>
        <dsp:cNvSpPr/>
      </dsp:nvSpPr>
      <dsp:spPr>
        <a:xfrm rot="16200000">
          <a:off x="4256616" y="2045851"/>
          <a:ext cx="538837" cy="35595"/>
        </a:xfrm>
        <a:custGeom>
          <a:avLst/>
          <a:gdLst/>
          <a:ahLst/>
          <a:cxnLst/>
          <a:rect l="0" t="0" r="0" b="0"/>
          <a:pathLst>
            <a:path>
              <a:moveTo>
                <a:pt x="0" y="17797"/>
              </a:moveTo>
              <a:lnTo>
                <a:pt x="538837" y="17797"/>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0" i="0" kern="1200">
            <a:latin typeface="Taca Pro" panose="02000503040000020004" pitchFamily="2" charset="77"/>
          </a:endParaRPr>
        </a:p>
      </dsp:txBody>
      <dsp:txXfrm>
        <a:off x="4512564" y="2050177"/>
        <a:ext cx="26941" cy="26941"/>
      </dsp:txXfrm>
    </dsp:sp>
    <dsp:sp modelId="{E77C30FB-229A-E24F-8A6F-8AD519B74B7C}">
      <dsp:nvSpPr>
        <dsp:cNvPr id="0" name=""/>
        <dsp:cNvSpPr/>
      </dsp:nvSpPr>
      <dsp:spPr>
        <a:xfrm>
          <a:off x="3630994" y="4147"/>
          <a:ext cx="1790082" cy="1790082"/>
        </a:xfrm>
        <a:prstGeom prst="ellipse">
          <a:avLst/>
        </a:prstGeom>
        <a:solidFill>
          <a:srgbClr val="C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Taca Pro" panose="02000503040000020004" pitchFamily="2" charset="77"/>
            </a:rPr>
            <a:t>Bikes/</a:t>
          </a:r>
        </a:p>
        <a:p>
          <a:pPr marL="0" lvl="0" indent="0" algn="ctr" defTabSz="1066800">
            <a:lnSpc>
              <a:spcPct val="90000"/>
            </a:lnSpc>
            <a:spcBef>
              <a:spcPct val="0"/>
            </a:spcBef>
            <a:spcAft>
              <a:spcPct val="35000"/>
            </a:spcAft>
            <a:buNone/>
          </a:pPr>
          <a:r>
            <a:rPr lang="en-US" sz="2400" b="0" i="0" kern="1200" dirty="0">
              <a:latin typeface="Taca Pro" panose="02000503040000020004" pitchFamily="2" charset="77"/>
            </a:rPr>
            <a:t>storage</a:t>
          </a:r>
        </a:p>
      </dsp:txBody>
      <dsp:txXfrm>
        <a:off x="3893145" y="266298"/>
        <a:ext cx="1265780" cy="1265780"/>
      </dsp:txXfrm>
    </dsp:sp>
    <dsp:sp modelId="{AFF7800D-E96D-F24E-86F9-721DE1055D4A}">
      <dsp:nvSpPr>
        <dsp:cNvPr id="0" name=""/>
        <dsp:cNvSpPr/>
      </dsp:nvSpPr>
      <dsp:spPr>
        <a:xfrm>
          <a:off x="5421076" y="3210311"/>
          <a:ext cx="538837" cy="35595"/>
        </a:xfrm>
        <a:custGeom>
          <a:avLst/>
          <a:gdLst/>
          <a:ahLst/>
          <a:cxnLst/>
          <a:rect l="0" t="0" r="0" b="0"/>
          <a:pathLst>
            <a:path>
              <a:moveTo>
                <a:pt x="0" y="17797"/>
              </a:moveTo>
              <a:lnTo>
                <a:pt x="538837" y="17797"/>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0" i="0" kern="1200">
            <a:latin typeface="Taca Pro" panose="02000503040000020004" pitchFamily="2" charset="77"/>
          </a:endParaRPr>
        </a:p>
      </dsp:txBody>
      <dsp:txXfrm>
        <a:off x="5677024" y="3214638"/>
        <a:ext cx="26941" cy="26941"/>
      </dsp:txXfrm>
    </dsp:sp>
    <dsp:sp modelId="{10D7536E-C64B-4C43-B1D9-8EA971E36EA0}">
      <dsp:nvSpPr>
        <dsp:cNvPr id="0" name=""/>
        <dsp:cNvSpPr/>
      </dsp:nvSpPr>
      <dsp:spPr>
        <a:xfrm>
          <a:off x="5959914" y="2333067"/>
          <a:ext cx="1790082" cy="1790082"/>
        </a:xfrm>
        <a:prstGeom prst="ellipse">
          <a:avLst/>
        </a:prstGeom>
        <a:solidFill>
          <a:srgbClr val="C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Taca Pro" panose="02000503040000020004" pitchFamily="2" charset="77"/>
            </a:rPr>
            <a:t>Ride</a:t>
          </a:r>
        </a:p>
        <a:p>
          <a:pPr marL="0" lvl="0" indent="0" algn="ctr" defTabSz="1066800">
            <a:lnSpc>
              <a:spcPct val="90000"/>
            </a:lnSpc>
            <a:spcBef>
              <a:spcPct val="0"/>
            </a:spcBef>
            <a:spcAft>
              <a:spcPct val="35000"/>
            </a:spcAft>
            <a:buNone/>
          </a:pPr>
          <a:r>
            <a:rPr lang="en-US" sz="2400" b="0" i="0" kern="1200" dirty="0">
              <a:latin typeface="Taca Pro" panose="02000503040000020004" pitchFamily="2" charset="77"/>
            </a:rPr>
            <a:t>Location</a:t>
          </a:r>
        </a:p>
      </dsp:txBody>
      <dsp:txXfrm>
        <a:off x="6222065" y="2595218"/>
        <a:ext cx="1265780" cy="1265780"/>
      </dsp:txXfrm>
    </dsp:sp>
    <dsp:sp modelId="{10BF6CD8-4269-6B4A-8678-7CD295C967B9}">
      <dsp:nvSpPr>
        <dsp:cNvPr id="0" name=""/>
        <dsp:cNvSpPr/>
      </dsp:nvSpPr>
      <dsp:spPr>
        <a:xfrm rot="5400000">
          <a:off x="4256616" y="4374771"/>
          <a:ext cx="538837" cy="35595"/>
        </a:xfrm>
        <a:custGeom>
          <a:avLst/>
          <a:gdLst/>
          <a:ahLst/>
          <a:cxnLst/>
          <a:rect l="0" t="0" r="0" b="0"/>
          <a:pathLst>
            <a:path>
              <a:moveTo>
                <a:pt x="0" y="17797"/>
              </a:moveTo>
              <a:lnTo>
                <a:pt x="538837" y="17797"/>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0" i="0" kern="1200">
            <a:latin typeface="Taca Pro" panose="02000503040000020004" pitchFamily="2" charset="77"/>
          </a:endParaRPr>
        </a:p>
      </dsp:txBody>
      <dsp:txXfrm>
        <a:off x="4512564" y="4379098"/>
        <a:ext cx="26941" cy="26941"/>
      </dsp:txXfrm>
    </dsp:sp>
    <dsp:sp modelId="{FCB6F9EC-B6F5-E149-A11D-F472CE935890}">
      <dsp:nvSpPr>
        <dsp:cNvPr id="0" name=""/>
        <dsp:cNvSpPr/>
      </dsp:nvSpPr>
      <dsp:spPr>
        <a:xfrm>
          <a:off x="3630994" y="4661987"/>
          <a:ext cx="1790082" cy="1790082"/>
        </a:xfrm>
        <a:prstGeom prst="ellipse">
          <a:avLst/>
        </a:prstGeom>
        <a:solidFill>
          <a:srgbClr val="C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b="0" i="0" kern="1200" dirty="0">
              <a:latin typeface="Taca Pro" panose="02000503040000020004" pitchFamily="2" charset="77"/>
            </a:rPr>
            <a:t>Passengers</a:t>
          </a:r>
        </a:p>
      </dsp:txBody>
      <dsp:txXfrm>
        <a:off x="3893145" y="4924138"/>
        <a:ext cx="1265780" cy="1265780"/>
      </dsp:txXfrm>
    </dsp:sp>
    <dsp:sp modelId="{5E6A4F3D-3E5B-2746-A522-80007A2472E2}">
      <dsp:nvSpPr>
        <dsp:cNvPr id="0" name=""/>
        <dsp:cNvSpPr/>
      </dsp:nvSpPr>
      <dsp:spPr>
        <a:xfrm rot="10800000">
          <a:off x="3092156" y="3210311"/>
          <a:ext cx="538837" cy="35595"/>
        </a:xfrm>
        <a:custGeom>
          <a:avLst/>
          <a:gdLst/>
          <a:ahLst/>
          <a:cxnLst/>
          <a:rect l="0" t="0" r="0" b="0"/>
          <a:pathLst>
            <a:path>
              <a:moveTo>
                <a:pt x="0" y="17797"/>
              </a:moveTo>
              <a:lnTo>
                <a:pt x="538837" y="17797"/>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0" i="0" kern="1200">
            <a:latin typeface="Taca Pro" panose="02000503040000020004" pitchFamily="2" charset="77"/>
          </a:endParaRPr>
        </a:p>
      </dsp:txBody>
      <dsp:txXfrm rot="10800000">
        <a:off x="3348104" y="3214638"/>
        <a:ext cx="26941" cy="26941"/>
      </dsp:txXfrm>
    </dsp:sp>
    <dsp:sp modelId="{70BFBC0D-9EEF-E645-ADA2-6F782C114712}">
      <dsp:nvSpPr>
        <dsp:cNvPr id="0" name=""/>
        <dsp:cNvSpPr/>
      </dsp:nvSpPr>
      <dsp:spPr>
        <a:xfrm>
          <a:off x="1302074" y="2333067"/>
          <a:ext cx="1790082" cy="1790082"/>
        </a:xfrm>
        <a:prstGeom prst="ellipse">
          <a:avLst/>
        </a:prstGeom>
        <a:solidFill>
          <a:srgbClr val="C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0" i="0" kern="1200" dirty="0">
              <a:latin typeface="Taca Pro" panose="02000503040000020004" pitchFamily="2" charset="77"/>
            </a:rPr>
            <a:t>Pilots</a:t>
          </a:r>
        </a:p>
      </dsp:txBody>
      <dsp:txXfrm>
        <a:off x="1564225" y="2595218"/>
        <a:ext cx="1265780" cy="126578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422A5DC-655F-E3EB-C567-79EC4E3AA97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5656338-4291-911E-CB00-F84971CA50D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8A26E24-9883-BC48-A8AF-4C873425C833}" type="datetimeFigureOut">
              <a:rPr lang="en-US" smtClean="0"/>
              <a:t>10/16/24</a:t>
            </a:fld>
            <a:endParaRPr lang="en-US"/>
          </a:p>
        </p:txBody>
      </p:sp>
      <p:sp>
        <p:nvSpPr>
          <p:cNvPr id="4" name="Footer Placeholder 3">
            <a:extLst>
              <a:ext uri="{FF2B5EF4-FFF2-40B4-BE49-F238E27FC236}">
                <a16:creationId xmlns:a16="http://schemas.microsoft.com/office/drawing/2014/main" id="{FDD4DF63-15BE-0014-8F5E-DE79369A023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4F194FA-0C8E-F651-34C7-5224B31844F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C231047-26F7-444E-B4E3-4B4A3B2391D8}" type="slidenum">
              <a:rPr lang="en-US" smtClean="0"/>
              <a:t>‹#›</a:t>
            </a:fld>
            <a:endParaRPr lang="en-US"/>
          </a:p>
        </p:txBody>
      </p:sp>
    </p:spTree>
    <p:extLst>
      <p:ext uri="{BB962C8B-B14F-4D97-AF65-F5344CB8AC3E}">
        <p14:creationId xmlns:p14="http://schemas.microsoft.com/office/powerpoint/2010/main" val="23678926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DE6139-25CB-7B42-8193-1950360A8077}" type="datetimeFigureOut">
              <a:rPr lang="en-US" smtClean="0"/>
              <a:t>10/16/24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9193DD-9B6C-014B-99B0-F88F5741CDDD}" type="slidenum">
              <a:rPr lang="en-US" smtClean="0"/>
              <a:t>‹#›</a:t>
            </a:fld>
            <a:endParaRPr lang="en-US"/>
          </a:p>
        </p:txBody>
      </p:sp>
    </p:spTree>
    <p:extLst>
      <p:ext uri="{BB962C8B-B14F-4D97-AF65-F5344CB8AC3E}">
        <p14:creationId xmlns:p14="http://schemas.microsoft.com/office/powerpoint/2010/main" val="3919267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9193DD-9B6C-014B-99B0-F88F5741CDDD}" type="slidenum">
              <a:rPr lang="en-US" smtClean="0"/>
              <a:t>1</a:t>
            </a:fld>
            <a:endParaRPr lang="en-US"/>
          </a:p>
        </p:txBody>
      </p:sp>
    </p:spTree>
    <p:extLst>
      <p:ext uri="{BB962C8B-B14F-4D97-AF65-F5344CB8AC3E}">
        <p14:creationId xmlns:p14="http://schemas.microsoft.com/office/powerpoint/2010/main" val="649571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sz="1800" dirty="0"/>
              <a:t>Another option used by some chapters is to trailer their bikes either to a popular ride location and have passengers meet them there or to take the bikes to the facilities where the passengers live and provide rides at that location. </a:t>
            </a:r>
          </a:p>
          <a:p>
            <a:pPr>
              <a:lnSpc>
                <a:spcPct val="90000"/>
              </a:lnSpc>
            </a:pPr>
            <a:r>
              <a:rPr lang="en-US" sz="1800" dirty="0"/>
              <a:t>Having trishaws trailered to rides adds complexity</a:t>
            </a:r>
          </a:p>
          <a:p>
            <a:pPr lvl="1">
              <a:lnSpc>
                <a:spcPct val="90000"/>
              </a:lnSpc>
            </a:pPr>
            <a:r>
              <a:rPr lang="en-US" sz="1600" dirty="0"/>
              <a:t>Not all volunteers able/willing to tow trailer</a:t>
            </a:r>
          </a:p>
          <a:p>
            <a:pPr lvl="1">
              <a:lnSpc>
                <a:spcPct val="90000"/>
              </a:lnSpc>
            </a:pPr>
            <a:r>
              <a:rPr lang="en-US" sz="1600" dirty="0"/>
              <a:t>Volunteers can end up spending as much time trailering as they do giving rides</a:t>
            </a:r>
          </a:p>
          <a:p>
            <a:pPr>
              <a:lnSpc>
                <a:spcPct val="90000"/>
              </a:lnSpc>
            </a:pPr>
            <a:r>
              <a:rPr lang="en-US" sz="1800" dirty="0"/>
              <a:t>Does offer opportunity to provide rides to a greater range of individuals</a:t>
            </a:r>
          </a:p>
          <a:p>
            <a:pPr>
              <a:lnSpc>
                <a:spcPct val="90000"/>
              </a:lnSpc>
            </a:pPr>
            <a:r>
              <a:rPr lang="en-US" sz="1800" dirty="0"/>
              <a:t>This particular chapter in Wisconsin gives rides at a different location each day of the week and sometimes at more than one location on a given day. It works for their situation. I just spoke to their project manager and they will give over 2000 rides this year using this model. </a:t>
            </a:r>
          </a:p>
          <a:p>
            <a:endParaRPr lang="en-US" dirty="0"/>
          </a:p>
        </p:txBody>
      </p:sp>
      <p:sp>
        <p:nvSpPr>
          <p:cNvPr id="4" name="Slide Number Placeholder 3"/>
          <p:cNvSpPr>
            <a:spLocks noGrp="1"/>
          </p:cNvSpPr>
          <p:nvPr>
            <p:ph type="sldNum" sz="quarter" idx="5"/>
          </p:nvPr>
        </p:nvSpPr>
        <p:spPr/>
        <p:txBody>
          <a:bodyPr/>
          <a:lstStyle/>
          <a:p>
            <a:fld id="{D09193DD-9B6C-014B-99B0-F88F5741CDDD}" type="slidenum">
              <a:rPr lang="en-US" smtClean="0"/>
              <a:t>10</a:t>
            </a:fld>
            <a:endParaRPr lang="en-US"/>
          </a:p>
        </p:txBody>
      </p:sp>
    </p:spTree>
    <p:extLst>
      <p:ext uri="{BB962C8B-B14F-4D97-AF65-F5344CB8AC3E}">
        <p14:creationId xmlns:p14="http://schemas.microsoft.com/office/powerpoint/2010/main" val="32579812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third option which is a variation of the single site option is to have multiple bikes stored at an attractive ride location. </a:t>
            </a:r>
          </a:p>
        </p:txBody>
      </p:sp>
      <p:sp>
        <p:nvSpPr>
          <p:cNvPr id="4" name="Slide Number Placeholder 3"/>
          <p:cNvSpPr>
            <a:spLocks noGrp="1"/>
          </p:cNvSpPr>
          <p:nvPr>
            <p:ph type="sldNum" sz="quarter" idx="5"/>
          </p:nvPr>
        </p:nvSpPr>
        <p:spPr/>
        <p:txBody>
          <a:bodyPr/>
          <a:lstStyle/>
          <a:p>
            <a:fld id="{D09193DD-9B6C-014B-99B0-F88F5741CDDD}" type="slidenum">
              <a:rPr lang="en-US" smtClean="0"/>
              <a:t>11</a:t>
            </a:fld>
            <a:endParaRPr lang="en-US"/>
          </a:p>
        </p:txBody>
      </p:sp>
    </p:spTree>
    <p:extLst>
      <p:ext uri="{BB962C8B-B14F-4D97-AF65-F5344CB8AC3E}">
        <p14:creationId xmlns:p14="http://schemas.microsoft.com/office/powerpoint/2010/main" val="3924819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9193DD-9B6C-014B-99B0-F88F5741CDDD}" type="slidenum">
              <a:rPr lang="en-US" smtClean="0"/>
              <a:t>12</a:t>
            </a:fld>
            <a:endParaRPr lang="en-US"/>
          </a:p>
        </p:txBody>
      </p:sp>
    </p:spTree>
    <p:extLst>
      <p:ext uri="{BB962C8B-B14F-4D97-AF65-F5344CB8AC3E}">
        <p14:creationId xmlns:p14="http://schemas.microsoft.com/office/powerpoint/2010/main" val="22627160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685800"/>
            <a:ext cx="2341563" cy="1317625"/>
          </a:xfrm>
          <a:prstGeom prst="rect">
            <a:avLst/>
          </a:prstGeom>
        </p:spPr>
      </p:sp>
      <p:sp>
        <p:nvSpPr>
          <p:cNvPr id="3" name="Notes Placeholder 2"/>
          <p:cNvSpPr>
            <a:spLocks noGrp="1"/>
          </p:cNvSpPr>
          <p:nvPr>
            <p:ph type="body" idx="1"/>
          </p:nvPr>
        </p:nvSpPr>
        <p:spPr/>
        <p:txBody>
          <a:bodyPr/>
          <a:lstStyle/>
          <a:p>
            <a:r>
              <a:rPr lang="en-US" sz="1600" dirty="0"/>
              <a:t>Copenhagen Cycles was set up to make trishaws available worldwide. Profits are used to support programs in the areas where funding is more difficult to get, especially locations with higher incidents of poverty and low-income communities.</a:t>
            </a:r>
          </a:p>
        </p:txBody>
      </p:sp>
    </p:spTree>
    <p:extLst>
      <p:ext uri="{BB962C8B-B14F-4D97-AF65-F5344CB8AC3E}">
        <p14:creationId xmlns:p14="http://schemas.microsoft.com/office/powerpoint/2010/main" val="34892904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 Seigel </a:t>
            </a:r>
            <a:r>
              <a:rPr lang="en-US" dirty="0" err="1"/>
              <a:t>Boettner</a:t>
            </a:r>
            <a:r>
              <a:rPr lang="en-US" dirty="0"/>
              <a:t> </a:t>
            </a:r>
          </a:p>
        </p:txBody>
      </p:sp>
      <p:sp>
        <p:nvSpPr>
          <p:cNvPr id="4" name="Slide Number Placeholder 3"/>
          <p:cNvSpPr>
            <a:spLocks noGrp="1"/>
          </p:cNvSpPr>
          <p:nvPr>
            <p:ph type="sldNum" sz="quarter" idx="5"/>
          </p:nvPr>
        </p:nvSpPr>
        <p:spPr/>
        <p:txBody>
          <a:bodyPr/>
          <a:lstStyle/>
          <a:p>
            <a:fld id="{D09193DD-9B6C-014B-99B0-F88F5741CDDD}" type="slidenum">
              <a:rPr lang="en-US" smtClean="0"/>
              <a:t>14</a:t>
            </a:fld>
            <a:endParaRPr lang="en-US"/>
          </a:p>
        </p:txBody>
      </p:sp>
    </p:spTree>
    <p:extLst>
      <p:ext uri="{BB962C8B-B14F-4D97-AF65-F5344CB8AC3E}">
        <p14:creationId xmlns:p14="http://schemas.microsoft.com/office/powerpoint/2010/main" val="10087938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1BC07-5BBA-EB5C-9149-0E15288E59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24F261-FB79-F4A3-7AF6-3AF4C7996D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0D90F2-7D5A-D9B2-9107-895897B6CA5E}"/>
              </a:ext>
            </a:extLst>
          </p:cNvPr>
          <p:cNvSpPr>
            <a:spLocks noGrp="1"/>
          </p:cNvSpPr>
          <p:nvPr>
            <p:ph type="body" idx="1"/>
          </p:nvPr>
        </p:nvSpPr>
        <p:spPr/>
        <p:txBody>
          <a:bodyPr/>
          <a:lstStyle/>
          <a:p>
            <a:r>
              <a:rPr lang="en-US" dirty="0"/>
              <a:t>Also, </a:t>
            </a:r>
            <a:r>
              <a:rPr lang="en-US"/>
              <a:t>interest in Reston, VA</a:t>
            </a:r>
          </a:p>
        </p:txBody>
      </p:sp>
      <p:sp>
        <p:nvSpPr>
          <p:cNvPr id="4" name="Slide Number Placeholder 3">
            <a:extLst>
              <a:ext uri="{FF2B5EF4-FFF2-40B4-BE49-F238E27FC236}">
                <a16:creationId xmlns:a16="http://schemas.microsoft.com/office/drawing/2014/main" id="{AC3A5329-68FF-9696-6F87-36A94C01095F}"/>
              </a:ext>
            </a:extLst>
          </p:cNvPr>
          <p:cNvSpPr>
            <a:spLocks noGrp="1"/>
          </p:cNvSpPr>
          <p:nvPr>
            <p:ph type="sldNum" sz="quarter" idx="5"/>
          </p:nvPr>
        </p:nvSpPr>
        <p:spPr/>
        <p:txBody>
          <a:bodyPr/>
          <a:lstStyle/>
          <a:p>
            <a:fld id="{D09193DD-9B6C-014B-99B0-F88F5741CDDD}" type="slidenum">
              <a:rPr lang="en-US" smtClean="0"/>
              <a:t>15</a:t>
            </a:fld>
            <a:endParaRPr lang="en-US"/>
          </a:p>
        </p:txBody>
      </p:sp>
    </p:spTree>
    <p:extLst>
      <p:ext uri="{BB962C8B-B14F-4D97-AF65-F5344CB8AC3E}">
        <p14:creationId xmlns:p14="http://schemas.microsoft.com/office/powerpoint/2010/main" val="40008092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9193DD-9B6C-014B-99B0-F88F5741CDDD}" type="slidenum">
              <a:rPr lang="en-US" smtClean="0"/>
              <a:t>16</a:t>
            </a:fld>
            <a:endParaRPr lang="en-US"/>
          </a:p>
        </p:txBody>
      </p:sp>
    </p:spTree>
    <p:extLst>
      <p:ext uri="{BB962C8B-B14F-4D97-AF65-F5344CB8AC3E}">
        <p14:creationId xmlns:p14="http://schemas.microsoft.com/office/powerpoint/2010/main" val="3680645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latin typeface="Taca Pro" panose="02000503040000020004" pitchFamily="2" charset="77"/>
              </a:rPr>
              <a:t>CWA is a global organization aimed at reducing social isolation and increasing both mental and physical health for the elderly. </a:t>
            </a:r>
          </a:p>
          <a:p>
            <a:r>
              <a:rPr lang="en-US" dirty="0">
                <a:effectLst/>
                <a:latin typeface="Taca Pro" panose="02000503040000020004" pitchFamily="2" charset="77"/>
              </a:rPr>
              <a:t>Founded in 2012 in Copenhagen Denmark </a:t>
            </a:r>
          </a:p>
          <a:p>
            <a:r>
              <a:rPr lang="en-US" dirty="0">
                <a:effectLst/>
                <a:latin typeface="Taca Pro" panose="02000503040000020004" pitchFamily="2" charset="77"/>
              </a:rPr>
              <a:t>Chapters in 39 countries (as of February 2023)</a:t>
            </a:r>
          </a:p>
          <a:p>
            <a:pPr lvl="1"/>
            <a:r>
              <a:rPr lang="en-US" dirty="0">
                <a:effectLst/>
                <a:latin typeface="Taca Pro" panose="02000503040000020004" pitchFamily="2" charset="77"/>
              </a:rPr>
              <a:t>3,050 chapters internationally</a:t>
            </a:r>
          </a:p>
          <a:p>
            <a:pPr lvl="1"/>
            <a:r>
              <a:rPr lang="en-US" dirty="0">
                <a:effectLst/>
                <a:latin typeface="Taca Pro" panose="02000503040000020004" pitchFamily="2" charset="77"/>
              </a:rPr>
              <a:t>chapters in the US in 25 states </a:t>
            </a:r>
          </a:p>
          <a:p>
            <a:pPr lvl="1"/>
            <a:r>
              <a:rPr lang="en-US" dirty="0">
                <a:effectLst/>
                <a:latin typeface="Taca Pro" panose="02000503040000020004" pitchFamily="2" charset="77"/>
              </a:rPr>
              <a:t>Over 3 million rides and 650,000 people served</a:t>
            </a:r>
          </a:p>
        </p:txBody>
      </p:sp>
      <p:sp>
        <p:nvSpPr>
          <p:cNvPr id="4" name="Slide Number Placeholder 3"/>
          <p:cNvSpPr>
            <a:spLocks noGrp="1"/>
          </p:cNvSpPr>
          <p:nvPr>
            <p:ph type="sldNum" sz="quarter" idx="5"/>
          </p:nvPr>
        </p:nvSpPr>
        <p:spPr/>
        <p:txBody>
          <a:bodyPr/>
          <a:lstStyle/>
          <a:p>
            <a:fld id="{D09193DD-9B6C-014B-99B0-F88F5741CDDD}" type="slidenum">
              <a:rPr lang="en-US" smtClean="0"/>
              <a:t>2</a:t>
            </a:fld>
            <a:endParaRPr lang="en-US"/>
          </a:p>
        </p:txBody>
      </p:sp>
    </p:spTree>
    <p:extLst>
      <p:ext uri="{BB962C8B-B14F-4D97-AF65-F5344CB8AC3E}">
        <p14:creationId xmlns:p14="http://schemas.microsoft.com/office/powerpoint/2010/main" val="1985812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mj-lt"/>
              <a:buAutoNum type="arabicPeriod"/>
            </a:pPr>
            <a:r>
              <a:rPr lang="en-US" b="1" dirty="0"/>
              <a:t>Generosity</a:t>
            </a:r>
            <a:r>
              <a:rPr lang="en-US" dirty="0"/>
              <a:t> – simple acts that spread happiness</a:t>
            </a:r>
            <a:endParaRPr lang="en-US" b="1" dirty="0"/>
          </a:p>
          <a:p>
            <a:pPr marL="342900" indent="-342900">
              <a:buFont typeface="+mj-lt"/>
              <a:buAutoNum type="arabicPeriod"/>
            </a:pPr>
            <a:r>
              <a:rPr lang="en-US" b="1" dirty="0"/>
              <a:t>Slowness</a:t>
            </a:r>
            <a:r>
              <a:rPr lang="en-US" dirty="0"/>
              <a:t> – allows time to meet people along the way and enjoy being outdoors</a:t>
            </a:r>
            <a:endParaRPr lang="en-US" b="1" dirty="0"/>
          </a:p>
          <a:p>
            <a:pPr marL="342900" indent="-342900">
              <a:buFont typeface="+mj-lt"/>
              <a:buAutoNum type="arabicPeriod"/>
            </a:pPr>
            <a:r>
              <a:rPr lang="en-US" b="1" dirty="0"/>
              <a:t>Storytelling </a:t>
            </a:r>
            <a:r>
              <a:rPr lang="en-US" dirty="0"/>
              <a:t>– sharing stories connects people</a:t>
            </a:r>
            <a:endParaRPr lang="en-US" b="1" dirty="0"/>
          </a:p>
          <a:p>
            <a:pPr marL="342900" indent="-342900">
              <a:buFont typeface="+mj-lt"/>
              <a:buAutoNum type="arabicPeriod"/>
            </a:pPr>
            <a:r>
              <a:rPr lang="en-US" b="1" dirty="0"/>
              <a:t>Relationships</a:t>
            </a:r>
            <a:r>
              <a:rPr lang="en-US" dirty="0"/>
              <a:t> – build trust, happiness &amp; better quality of life (study mentioned at summit said # of incidental relationships + impact on quality &amp; length of life</a:t>
            </a:r>
            <a:endParaRPr lang="en-US" b="1" dirty="0"/>
          </a:p>
          <a:p>
            <a:pPr marL="342900" indent="-342900">
              <a:buFont typeface="+mj-lt"/>
              <a:buAutoNum type="arabicPeriod"/>
            </a:pPr>
            <a:r>
              <a:rPr lang="en-US" b="1" dirty="0"/>
              <a:t>Without age</a:t>
            </a:r>
            <a:r>
              <a:rPr lang="en-US" dirty="0"/>
              <a:t> – letting people age in a positive context</a:t>
            </a:r>
          </a:p>
        </p:txBody>
      </p:sp>
      <p:sp>
        <p:nvSpPr>
          <p:cNvPr id="4" name="Slide Number Placeholder 3"/>
          <p:cNvSpPr>
            <a:spLocks noGrp="1"/>
          </p:cNvSpPr>
          <p:nvPr>
            <p:ph type="sldNum" sz="quarter" idx="5"/>
          </p:nvPr>
        </p:nvSpPr>
        <p:spPr/>
        <p:txBody>
          <a:bodyPr/>
          <a:lstStyle/>
          <a:p>
            <a:fld id="{D09193DD-9B6C-014B-99B0-F88F5741CDDD}" type="slidenum">
              <a:rPr lang="en-US" smtClean="0"/>
              <a:t>3</a:t>
            </a:fld>
            <a:endParaRPr lang="en-US"/>
          </a:p>
        </p:txBody>
      </p:sp>
    </p:spTree>
    <p:extLst>
      <p:ext uri="{BB962C8B-B14F-4D97-AF65-F5344CB8AC3E}">
        <p14:creationId xmlns:p14="http://schemas.microsoft.com/office/powerpoint/2010/main" val="1264393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Seniors: Danish study measured happiness before/after 16-20 weeks of participation; scores went from below to above the national average. Not only are they happier during the ride, the feeling lingers long after the ride is over</a:t>
            </a:r>
          </a:p>
          <a:p>
            <a:r>
              <a:rPr lang="en-US" dirty="0"/>
              <a:t>Report back from activities director after a few of her residents went on a group ride (this was also the ride we had our first flat tire and tipped a passenger into a bush!) “The residents had a blast! When they got back, some other residents were saying they wish they went.. Also, everyone is okay! They had a blast! Thank you so much!”</a:t>
            </a:r>
          </a:p>
          <a:p>
            <a:r>
              <a:rPr lang="en-US" dirty="0"/>
              <a:t>Adults &amp; children with disabilities can experience that same sense of “normalcy” and freedom of movement</a:t>
            </a:r>
          </a:p>
          <a:p>
            <a:r>
              <a:rPr lang="en-US" dirty="0"/>
              <a:t>Care home staff: Another study found staff changed their perception of residents’ abilities, rides gave them more to talk about with residents, and rides made staff happier</a:t>
            </a:r>
          </a:p>
          <a:p>
            <a:r>
              <a:rPr lang="en-US" dirty="0"/>
              <a:t>Volunteers &amp; community: sense of purpose, get more from it than they are giving, and they get to engage with people they might not otherwise spend quality time with</a:t>
            </a:r>
          </a:p>
          <a:p>
            <a:endParaRPr lang="en-US" dirty="0"/>
          </a:p>
          <a:p>
            <a:pPr marL="742950" marR="0" lvl="1" indent="-285750">
              <a:spcBef>
                <a:spcPts val="0"/>
              </a:spcBef>
              <a:spcAft>
                <a:spcPts val="0"/>
              </a:spcAft>
              <a:buFont typeface="+mj-lt"/>
              <a:buAutoNum type="alphaLcPeriod"/>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Seniors of course, as I just described. A study published this past January found the happiness scores of seniors went from below the national average to above after 16-20 weeks of having a few rides each week. Report back from activities director after a few of her residents went on a group ride (this was also the ride we had our first flat tire and tipped a passenger into a bush!) “The residents had a blast! When they got back, some other residents were saying they wish they went.. Also, everyone is okay! They had a blast! Thank you so much!”</a:t>
            </a:r>
          </a:p>
          <a:p>
            <a:pPr marL="742950" marR="0" lvl="1" indent="-285750">
              <a:spcBef>
                <a:spcPts val="0"/>
              </a:spcBef>
              <a:spcAft>
                <a:spcPts val="0"/>
              </a:spcAft>
              <a:buFont typeface="+mj-lt"/>
              <a:buAutoNum type="alphaLcPeriod"/>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Rides are available to anyone with mobility limitations regardless of age. </a:t>
            </a:r>
          </a:p>
          <a:p>
            <a:pPr marL="742950" marR="0" lvl="1" indent="-285750">
              <a:spcBef>
                <a:spcPts val="0"/>
              </a:spcBef>
              <a:spcAft>
                <a:spcPts val="0"/>
              </a:spcAft>
              <a:buFont typeface="+mj-lt"/>
              <a:buAutoNum type="alphaLcPeriod"/>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Care givers also benefit. One study of staff found that after going for rides with their residents the staff had a new appreciation of what their residents could do, had more to talk about with them while caring for them and just generally improved their mood too. </a:t>
            </a:r>
          </a:p>
          <a:p>
            <a:pPr marL="742950" marR="0" lvl="1" indent="-285750">
              <a:spcBef>
                <a:spcPts val="0"/>
              </a:spcBef>
              <a:spcAft>
                <a:spcPts val="0"/>
              </a:spcAft>
              <a:buFont typeface="+mj-lt"/>
              <a:buAutoNum type="alphaLcPeriod"/>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Volunteers feel a sense of purpose, get more from it than they are giving, and they get to engage with people they might not otherwise spend quality time with</a:t>
            </a:r>
          </a:p>
          <a:p>
            <a:endParaRPr lang="en-US" dirty="0"/>
          </a:p>
          <a:p>
            <a:endParaRPr lang="en-US" dirty="0"/>
          </a:p>
        </p:txBody>
      </p:sp>
      <p:sp>
        <p:nvSpPr>
          <p:cNvPr id="4" name="Slide Number Placeholder 3"/>
          <p:cNvSpPr>
            <a:spLocks noGrp="1"/>
          </p:cNvSpPr>
          <p:nvPr>
            <p:ph type="sldNum" sz="quarter" idx="5"/>
          </p:nvPr>
        </p:nvSpPr>
        <p:spPr/>
        <p:txBody>
          <a:bodyPr/>
          <a:lstStyle/>
          <a:p>
            <a:fld id="{D09193DD-9B6C-014B-99B0-F88F5741CDDD}" type="slidenum">
              <a:rPr lang="en-US" smtClean="0"/>
              <a:t>4</a:t>
            </a:fld>
            <a:endParaRPr lang="en-US"/>
          </a:p>
        </p:txBody>
      </p:sp>
    </p:spTree>
    <p:extLst>
      <p:ext uri="{BB962C8B-B14F-4D97-AF65-F5344CB8AC3E}">
        <p14:creationId xmlns:p14="http://schemas.microsoft.com/office/powerpoint/2010/main" val="2240736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CWA gives cyclists a way to share their love of cycling with the community, especially seniors. It also introduces cycling to a new group of future cycling advocates! We have a high school BMX biker, a bike race judge, cross country cyclists, triathletes, retirees, and some don’t even own a bicycle! CWA connects all these people around a common purpose and for some introduces them to cycling safety practices and the need for more and safer bike infrastructure so we can take people on these rides in more areas. </a:t>
            </a:r>
          </a:p>
        </p:txBody>
      </p:sp>
      <p:sp>
        <p:nvSpPr>
          <p:cNvPr id="4" name="Slide Number Placeholder 3"/>
          <p:cNvSpPr>
            <a:spLocks noGrp="1"/>
          </p:cNvSpPr>
          <p:nvPr>
            <p:ph type="sldNum" sz="quarter" idx="5"/>
          </p:nvPr>
        </p:nvSpPr>
        <p:spPr/>
        <p:txBody>
          <a:bodyPr/>
          <a:lstStyle/>
          <a:p>
            <a:fld id="{D09193DD-9B6C-014B-99B0-F88F5741CDDD}" type="slidenum">
              <a:rPr lang="en-US" smtClean="0"/>
              <a:t>5</a:t>
            </a:fld>
            <a:endParaRPr lang="en-US"/>
          </a:p>
        </p:txBody>
      </p:sp>
    </p:spTree>
    <p:extLst>
      <p:ext uri="{BB962C8B-B14F-4D97-AF65-F5344CB8AC3E}">
        <p14:creationId xmlns:p14="http://schemas.microsoft.com/office/powerpoint/2010/main" val="3731293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769938"/>
            <a:ext cx="2519363" cy="1417637"/>
          </a:xfrm>
          <a:prstGeom prst="rect">
            <a:avLst/>
          </a:prstGeom>
        </p:spPr>
      </p:sp>
      <p:sp>
        <p:nvSpPr>
          <p:cNvPr id="3" name="Notes Placeholder 2"/>
          <p:cNvSpPr>
            <a:spLocks noGrp="1"/>
          </p:cNvSpPr>
          <p:nvPr>
            <p:ph type="body" idx="1"/>
          </p:nvPr>
        </p:nvSpPr>
        <p:spPr/>
        <p:txBody>
          <a:bodyPr/>
          <a:lstStyle/>
          <a:p>
            <a:endParaRPr lang="en-US" sz="1600" dirty="0"/>
          </a:p>
        </p:txBody>
      </p:sp>
    </p:spTree>
    <p:extLst>
      <p:ext uri="{BB962C8B-B14F-4D97-AF65-F5344CB8AC3E}">
        <p14:creationId xmlns:p14="http://schemas.microsoft.com/office/powerpoint/2010/main" val="2399588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Communities are looking to be recognized as more livable, more connected, more walkable, more bikeable, more age-friendly. Cycling Without Age shows a community is interested in being all those things.</a:t>
            </a:r>
          </a:p>
        </p:txBody>
      </p:sp>
      <p:sp>
        <p:nvSpPr>
          <p:cNvPr id="4" name="Slide Number Placeholder 3"/>
          <p:cNvSpPr>
            <a:spLocks noGrp="1"/>
          </p:cNvSpPr>
          <p:nvPr>
            <p:ph type="sldNum" sz="quarter" idx="5"/>
          </p:nvPr>
        </p:nvSpPr>
        <p:spPr/>
        <p:txBody>
          <a:bodyPr/>
          <a:lstStyle/>
          <a:p>
            <a:fld id="{D09193DD-9B6C-014B-99B0-F88F5741CDDD}" type="slidenum">
              <a:rPr lang="en-US" smtClean="0"/>
              <a:t>7</a:t>
            </a:fld>
            <a:endParaRPr lang="en-US"/>
          </a:p>
        </p:txBody>
      </p:sp>
    </p:spTree>
    <p:extLst>
      <p:ext uri="{BB962C8B-B14F-4D97-AF65-F5344CB8AC3E}">
        <p14:creationId xmlns:p14="http://schemas.microsoft.com/office/powerpoint/2010/main" val="309427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9193DD-9B6C-014B-99B0-F88F5741CDDD}" type="slidenum">
              <a:rPr lang="en-US" smtClean="0"/>
              <a:t>8</a:t>
            </a:fld>
            <a:endParaRPr lang="en-US"/>
          </a:p>
        </p:txBody>
      </p:sp>
    </p:spTree>
    <p:extLst>
      <p:ext uri="{BB962C8B-B14F-4D97-AF65-F5344CB8AC3E}">
        <p14:creationId xmlns:p14="http://schemas.microsoft.com/office/powerpoint/2010/main" val="2705278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685800"/>
            <a:ext cx="2573338" cy="1447800"/>
          </a:xfrm>
          <a:prstGeom prst="rect">
            <a:avLst/>
          </a:prstGeom>
        </p:spPr>
      </p:sp>
      <p:sp>
        <p:nvSpPr>
          <p:cNvPr id="3" name="Notes Placeholder 2"/>
          <p:cNvSpPr>
            <a:spLocks noGrp="1"/>
          </p:cNvSpPr>
          <p:nvPr>
            <p:ph type="body" idx="1"/>
          </p:nvPr>
        </p:nvSpPr>
        <p:spPr/>
        <p:txBody>
          <a:bodyPr/>
          <a:lstStyle/>
          <a:p>
            <a:r>
              <a:rPr lang="en-US" sz="1400" dirty="0"/>
              <a:t>Single site options combine 3 of the pieces needed: ride location, bike storage, passengers. Currently in </a:t>
            </a:r>
            <a:r>
              <a:rPr lang="en-US" sz="1400" dirty="0" err="1"/>
              <a:t>AACo</a:t>
            </a:r>
            <a:r>
              <a:rPr lang="en-US" sz="1400" dirty="0"/>
              <a:t> we have 2 chapters of CWA. Ginger Cove is a Senior Care Facility that operates its own program and owns its own bike, providing rides to their residents around their campus and adjacent neighborhoods. My chapter, CWA Anne Arundel is sponsored by BikeAAA. BikeAAA owns the bikes &amp; trailer and provides funding for the operational costs as needed. We have an agreement with Sunrise of Severna Park that allows us to store our equipment on their property, including charging our batteries inside their facility. In exchange, we make the program available to their residents, but we are free to also give rides to anyone in the community from that location. The benefit for them is their residents are picked up at the front door. Other facilities need to load their residents on the bus and come to our location. From Sunrise we are just 2 blocks from the B&amp;A Trail where we do most of our rides.</a:t>
            </a:r>
          </a:p>
        </p:txBody>
      </p:sp>
    </p:spTree>
    <p:extLst>
      <p:ext uri="{BB962C8B-B14F-4D97-AF65-F5344CB8AC3E}">
        <p14:creationId xmlns:p14="http://schemas.microsoft.com/office/powerpoint/2010/main" val="2014116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6C95E02-D6BD-4845-8FAC-55AD2373B881}" type="datetimeFigureOut">
              <a:rPr lang="en-US" smtClean="0"/>
              <a:t>10/16/24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C2FD0D-2E35-8C4F-998E-3A611EB99A14}" type="slidenum">
              <a:rPr lang="en-US" smtClean="0"/>
              <a:t>‹#›</a:t>
            </a:fld>
            <a:endParaRPr lang="en-US"/>
          </a:p>
        </p:txBody>
      </p:sp>
    </p:spTree>
    <p:extLst>
      <p:ext uri="{BB962C8B-B14F-4D97-AF65-F5344CB8AC3E}">
        <p14:creationId xmlns:p14="http://schemas.microsoft.com/office/powerpoint/2010/main" val="191026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C95E02-D6BD-4845-8FAC-55AD2373B881}" type="datetimeFigureOut">
              <a:rPr lang="en-US" smtClean="0"/>
              <a:t>10/16/24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C2FD0D-2E35-8C4F-998E-3A611EB99A14}" type="slidenum">
              <a:rPr lang="en-US" smtClean="0"/>
              <a:t>‹#›</a:t>
            </a:fld>
            <a:endParaRPr lang="en-US"/>
          </a:p>
        </p:txBody>
      </p:sp>
    </p:spTree>
    <p:extLst>
      <p:ext uri="{BB962C8B-B14F-4D97-AF65-F5344CB8AC3E}">
        <p14:creationId xmlns:p14="http://schemas.microsoft.com/office/powerpoint/2010/main" val="1516562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C95E02-D6BD-4845-8FAC-55AD2373B881}" type="datetimeFigureOut">
              <a:rPr lang="en-US" smtClean="0"/>
              <a:t>10/16/24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C2FD0D-2E35-8C4F-998E-3A611EB99A14}" type="slidenum">
              <a:rPr lang="en-US" smtClean="0"/>
              <a:t>‹#›</a:t>
            </a:fld>
            <a:endParaRPr lang="en-US"/>
          </a:p>
        </p:txBody>
      </p:sp>
    </p:spTree>
    <p:extLst>
      <p:ext uri="{BB962C8B-B14F-4D97-AF65-F5344CB8AC3E}">
        <p14:creationId xmlns:p14="http://schemas.microsoft.com/office/powerpoint/2010/main" val="13226481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om">
    <p:spTree>
      <p:nvGrpSpPr>
        <p:cNvPr id="1" name=""/>
        <p:cNvGrpSpPr/>
        <p:nvPr/>
      </p:nvGrpSpPr>
      <p:grpSpPr>
        <a:xfrm>
          <a:off x="0" y="0"/>
          <a:ext cx="0" cy="0"/>
          <a:chOff x="0" y="0"/>
          <a:chExt cx="0" cy="0"/>
        </a:xfrm>
      </p:grpSpPr>
      <p:sp>
        <p:nvSpPr>
          <p:cNvPr id="161" name="Lysbillednummer"/>
          <p:cNvSpPr txBox="1">
            <a:spLocks noGrp="1"/>
          </p:cNvSpPr>
          <p:nvPr>
            <p:ph type="sldNum" sz="quarter" idx="2"/>
          </p:nvPr>
        </p:nvSpPr>
        <p:spPr>
          <a:xfrm>
            <a:off x="9953169" y="6404293"/>
            <a:ext cx="257632" cy="269240"/>
          </a:xfrm>
          <a:prstGeom prst="rect">
            <a:avLst/>
          </a:prstGeom>
        </p:spPr>
        <p:txBody>
          <a:bodyPr lIns="91439" tIns="91439" rIns="91439" bIns="91439" anchor="ctr"/>
          <a:lstStyle>
            <a:lvl1pPr algn="r" defTabSz="914400">
              <a:defRPr>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412178258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C95E02-D6BD-4845-8FAC-55AD2373B881}" type="datetimeFigureOut">
              <a:rPr lang="en-US" smtClean="0"/>
              <a:t>10/16/24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C2FD0D-2E35-8C4F-998E-3A611EB99A14}" type="slidenum">
              <a:rPr lang="en-US" smtClean="0"/>
              <a:t>‹#›</a:t>
            </a:fld>
            <a:endParaRPr lang="en-US"/>
          </a:p>
        </p:txBody>
      </p:sp>
    </p:spTree>
    <p:extLst>
      <p:ext uri="{BB962C8B-B14F-4D97-AF65-F5344CB8AC3E}">
        <p14:creationId xmlns:p14="http://schemas.microsoft.com/office/powerpoint/2010/main" val="2799748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hade val="82000"/>
                  </a:schemeClr>
                </a:solidFill>
              </a:defRPr>
            </a:lvl1pPr>
            <a:lvl2pPr marL="457200" indent="0">
              <a:buNone/>
              <a:defRPr sz="2000">
                <a:solidFill>
                  <a:schemeClr val="tx1">
                    <a:shade val="82000"/>
                  </a:schemeClr>
                </a:solidFill>
              </a:defRPr>
            </a:lvl2pPr>
            <a:lvl3pPr marL="914400" indent="0">
              <a:buNone/>
              <a:defRPr sz="1800">
                <a:solidFill>
                  <a:schemeClr val="tx1">
                    <a:shade val="82000"/>
                  </a:schemeClr>
                </a:solidFill>
              </a:defRPr>
            </a:lvl3pPr>
            <a:lvl4pPr marL="1371600" indent="0">
              <a:buNone/>
              <a:defRPr sz="1600">
                <a:solidFill>
                  <a:schemeClr val="tx1">
                    <a:shade val="82000"/>
                  </a:schemeClr>
                </a:solidFill>
              </a:defRPr>
            </a:lvl4pPr>
            <a:lvl5pPr marL="1828800" indent="0">
              <a:buNone/>
              <a:defRPr sz="1600">
                <a:solidFill>
                  <a:schemeClr val="tx1">
                    <a:shade val="82000"/>
                  </a:schemeClr>
                </a:solidFill>
              </a:defRPr>
            </a:lvl5pPr>
            <a:lvl6pPr marL="2286000" indent="0">
              <a:buNone/>
              <a:defRPr sz="1600">
                <a:solidFill>
                  <a:schemeClr val="tx1">
                    <a:shade val="82000"/>
                  </a:schemeClr>
                </a:solidFill>
              </a:defRPr>
            </a:lvl6pPr>
            <a:lvl7pPr marL="2743200" indent="0">
              <a:buNone/>
              <a:defRPr sz="1600">
                <a:solidFill>
                  <a:schemeClr val="tx1">
                    <a:shade val="82000"/>
                  </a:schemeClr>
                </a:solidFill>
              </a:defRPr>
            </a:lvl7pPr>
            <a:lvl8pPr marL="3200400" indent="0">
              <a:buNone/>
              <a:defRPr sz="1600">
                <a:solidFill>
                  <a:schemeClr val="tx1">
                    <a:shade val="82000"/>
                  </a:schemeClr>
                </a:solidFill>
              </a:defRPr>
            </a:lvl8pPr>
            <a:lvl9pPr marL="3657600" indent="0">
              <a:buNone/>
              <a:defRPr sz="1600">
                <a:solidFill>
                  <a:schemeClr val="tx1">
                    <a:shade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C95E02-D6BD-4845-8FAC-55AD2373B881}" type="datetimeFigureOut">
              <a:rPr lang="en-US" smtClean="0"/>
              <a:t>10/16/24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C2FD0D-2E35-8C4F-998E-3A611EB99A14}" type="slidenum">
              <a:rPr lang="en-US" smtClean="0"/>
              <a:t>‹#›</a:t>
            </a:fld>
            <a:endParaRPr lang="en-US"/>
          </a:p>
        </p:txBody>
      </p:sp>
    </p:spTree>
    <p:extLst>
      <p:ext uri="{BB962C8B-B14F-4D97-AF65-F5344CB8AC3E}">
        <p14:creationId xmlns:p14="http://schemas.microsoft.com/office/powerpoint/2010/main" val="2245103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6C95E02-D6BD-4845-8FAC-55AD2373B881}" type="datetimeFigureOut">
              <a:rPr lang="en-US" smtClean="0"/>
              <a:t>10/16/24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C2FD0D-2E35-8C4F-998E-3A611EB99A14}" type="slidenum">
              <a:rPr lang="en-US" smtClean="0"/>
              <a:t>‹#›</a:t>
            </a:fld>
            <a:endParaRPr lang="en-US"/>
          </a:p>
        </p:txBody>
      </p:sp>
    </p:spTree>
    <p:extLst>
      <p:ext uri="{BB962C8B-B14F-4D97-AF65-F5344CB8AC3E}">
        <p14:creationId xmlns:p14="http://schemas.microsoft.com/office/powerpoint/2010/main" val="2332402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C95E02-D6BD-4845-8FAC-55AD2373B881}" type="datetimeFigureOut">
              <a:rPr lang="en-US" smtClean="0"/>
              <a:t>10/16/24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C2FD0D-2E35-8C4F-998E-3A611EB99A14}" type="slidenum">
              <a:rPr lang="en-US" smtClean="0"/>
              <a:t>‹#›</a:t>
            </a:fld>
            <a:endParaRPr lang="en-US"/>
          </a:p>
        </p:txBody>
      </p:sp>
    </p:spTree>
    <p:extLst>
      <p:ext uri="{BB962C8B-B14F-4D97-AF65-F5344CB8AC3E}">
        <p14:creationId xmlns:p14="http://schemas.microsoft.com/office/powerpoint/2010/main" val="590598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6C95E02-D6BD-4845-8FAC-55AD2373B881}" type="datetimeFigureOut">
              <a:rPr lang="en-US" smtClean="0"/>
              <a:t>10/16/24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C2FD0D-2E35-8C4F-998E-3A611EB99A14}" type="slidenum">
              <a:rPr lang="en-US" smtClean="0"/>
              <a:t>‹#›</a:t>
            </a:fld>
            <a:endParaRPr lang="en-US"/>
          </a:p>
        </p:txBody>
      </p:sp>
    </p:spTree>
    <p:extLst>
      <p:ext uri="{BB962C8B-B14F-4D97-AF65-F5344CB8AC3E}">
        <p14:creationId xmlns:p14="http://schemas.microsoft.com/office/powerpoint/2010/main" val="411047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C95E02-D6BD-4845-8FAC-55AD2373B881}" type="datetimeFigureOut">
              <a:rPr lang="en-US" smtClean="0"/>
              <a:t>10/16/24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C2FD0D-2E35-8C4F-998E-3A611EB99A14}" type="slidenum">
              <a:rPr lang="en-US" smtClean="0"/>
              <a:t>‹#›</a:t>
            </a:fld>
            <a:endParaRPr lang="en-US"/>
          </a:p>
        </p:txBody>
      </p:sp>
    </p:spTree>
    <p:extLst>
      <p:ext uri="{BB962C8B-B14F-4D97-AF65-F5344CB8AC3E}">
        <p14:creationId xmlns:p14="http://schemas.microsoft.com/office/powerpoint/2010/main" val="2674877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C95E02-D6BD-4845-8FAC-55AD2373B881}" type="datetimeFigureOut">
              <a:rPr lang="en-US" smtClean="0"/>
              <a:t>10/16/24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C2FD0D-2E35-8C4F-998E-3A611EB99A14}" type="slidenum">
              <a:rPr lang="en-US" smtClean="0"/>
              <a:t>‹#›</a:t>
            </a:fld>
            <a:endParaRPr lang="en-US"/>
          </a:p>
        </p:txBody>
      </p:sp>
    </p:spTree>
    <p:extLst>
      <p:ext uri="{BB962C8B-B14F-4D97-AF65-F5344CB8AC3E}">
        <p14:creationId xmlns:p14="http://schemas.microsoft.com/office/powerpoint/2010/main" val="4063519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C95E02-D6BD-4845-8FAC-55AD2373B881}" type="datetimeFigureOut">
              <a:rPr lang="en-US" smtClean="0"/>
              <a:t>10/16/24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C2FD0D-2E35-8C4F-998E-3A611EB99A14}" type="slidenum">
              <a:rPr lang="en-US" smtClean="0"/>
              <a:t>‹#›</a:t>
            </a:fld>
            <a:endParaRPr lang="en-US"/>
          </a:p>
        </p:txBody>
      </p:sp>
    </p:spTree>
    <p:extLst>
      <p:ext uri="{BB962C8B-B14F-4D97-AF65-F5344CB8AC3E}">
        <p14:creationId xmlns:p14="http://schemas.microsoft.com/office/powerpoint/2010/main" val="1032315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hade val="82000"/>
                  </a:schemeClr>
                </a:solidFill>
              </a:defRPr>
            </a:lvl1pPr>
          </a:lstStyle>
          <a:p>
            <a:fld id="{E6C95E02-D6BD-4845-8FAC-55AD2373B881}" type="datetimeFigureOut">
              <a:rPr lang="en-US" smtClean="0"/>
              <a:t>10/16/24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hade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hade val="82000"/>
                  </a:schemeClr>
                </a:solidFill>
              </a:defRPr>
            </a:lvl1pPr>
          </a:lstStyle>
          <a:p>
            <a:fld id="{1AC2FD0D-2E35-8C4F-998E-3A611EB99A14}" type="slidenum">
              <a:rPr lang="en-US" smtClean="0"/>
              <a:t>‹#›</a:t>
            </a:fld>
            <a:endParaRPr lang="en-US"/>
          </a:p>
        </p:txBody>
      </p:sp>
    </p:spTree>
    <p:extLst>
      <p:ext uri="{BB962C8B-B14F-4D97-AF65-F5344CB8AC3E}">
        <p14:creationId xmlns:p14="http://schemas.microsoft.com/office/powerpoint/2010/main" val="1864477906"/>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7.jpe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 Id="rId9" Type="http://schemas.openxmlformats.org/officeDocument/2006/relationships/image" Target="../media/image11.jp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3.jpe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1D3C6"/>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E415E67-150C-F006-3A96-FF248117EEB9}"/>
              </a:ext>
            </a:extLst>
          </p:cNvPr>
          <p:cNvSpPr/>
          <p:nvPr/>
        </p:nvSpPr>
        <p:spPr>
          <a:xfrm>
            <a:off x="0" y="4738255"/>
            <a:ext cx="12192000" cy="22083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408062C7-7FA6-1D32-7DF3-5C7C86D462C2}"/>
              </a:ext>
            </a:extLst>
          </p:cNvPr>
          <p:cNvSpPr>
            <a:spLocks noGrp="1"/>
          </p:cNvSpPr>
          <p:nvPr>
            <p:ph type="subTitle" idx="1"/>
          </p:nvPr>
        </p:nvSpPr>
        <p:spPr>
          <a:xfrm>
            <a:off x="5054199" y="5405648"/>
            <a:ext cx="3970754" cy="1136632"/>
          </a:xfrm>
        </p:spPr>
        <p:txBody>
          <a:bodyPr>
            <a:normAutofit fontScale="77500" lnSpcReduction="20000"/>
          </a:bodyPr>
          <a:lstStyle/>
          <a:p>
            <a:r>
              <a:rPr lang="en-US" dirty="0">
                <a:latin typeface="Taca Pro" panose="02000503040000020004" pitchFamily="2" charset="77"/>
              </a:rPr>
              <a:t>Sandra Bishop</a:t>
            </a:r>
          </a:p>
          <a:p>
            <a:r>
              <a:rPr lang="en-US" sz="2100" dirty="0">
                <a:latin typeface="Taca Pro" panose="02000503040000020004" pitchFamily="2" charset="77"/>
              </a:rPr>
              <a:t>Program Manager</a:t>
            </a:r>
          </a:p>
          <a:p>
            <a:r>
              <a:rPr lang="en-US" dirty="0">
                <a:latin typeface="Taca Pro" panose="02000503040000020004" pitchFamily="2" charset="77"/>
              </a:rPr>
              <a:t>Cycling Without Age Anne Arundel</a:t>
            </a:r>
          </a:p>
        </p:txBody>
      </p:sp>
      <p:pic>
        <p:nvPicPr>
          <p:cNvPr id="4" name="CUA_main_logo_english.png" descr="CUA_main_logo_english.png">
            <a:extLst>
              <a:ext uri="{FF2B5EF4-FFF2-40B4-BE49-F238E27FC236}">
                <a16:creationId xmlns:a16="http://schemas.microsoft.com/office/drawing/2014/main" id="{8FF1396A-D6F7-F73F-2A38-A924EE79BD29}"/>
              </a:ext>
            </a:extLst>
          </p:cNvPr>
          <p:cNvPicPr>
            <a:picLocks noChangeAspect="1"/>
          </p:cNvPicPr>
          <p:nvPr/>
        </p:nvPicPr>
        <p:blipFill>
          <a:blip r:embed="rId3"/>
          <a:stretch>
            <a:fillRect/>
          </a:stretch>
        </p:blipFill>
        <p:spPr>
          <a:xfrm>
            <a:off x="1422821" y="1095939"/>
            <a:ext cx="4694661" cy="1763079"/>
          </a:xfrm>
          <a:prstGeom prst="rect">
            <a:avLst/>
          </a:prstGeom>
          <a:ln w="12700">
            <a:miter lim="400000"/>
          </a:ln>
        </p:spPr>
      </p:pic>
      <p:pic>
        <p:nvPicPr>
          <p:cNvPr id="10" name="Picture 9" descr="A red text on a white background&#10;&#10;Description automatically generated">
            <a:extLst>
              <a:ext uri="{FF2B5EF4-FFF2-40B4-BE49-F238E27FC236}">
                <a16:creationId xmlns:a16="http://schemas.microsoft.com/office/drawing/2014/main" id="{E39219E6-DB2F-4E35-1CF6-F5E0F42376EF}"/>
              </a:ext>
            </a:extLst>
          </p:cNvPr>
          <p:cNvPicPr>
            <a:picLocks noChangeAspect="1"/>
          </p:cNvPicPr>
          <p:nvPr/>
        </p:nvPicPr>
        <p:blipFill>
          <a:blip r:embed="rId4"/>
          <a:stretch>
            <a:fillRect/>
          </a:stretch>
        </p:blipFill>
        <p:spPr>
          <a:xfrm>
            <a:off x="553759" y="5291795"/>
            <a:ext cx="4087091" cy="663968"/>
          </a:xfrm>
          <a:prstGeom prst="rect">
            <a:avLst/>
          </a:prstGeom>
        </p:spPr>
      </p:pic>
      <p:pic>
        <p:nvPicPr>
          <p:cNvPr id="15" name="Picture 14" descr="A bicycle with a sun and text&#10;&#10;Description automatically generated">
            <a:extLst>
              <a:ext uri="{FF2B5EF4-FFF2-40B4-BE49-F238E27FC236}">
                <a16:creationId xmlns:a16="http://schemas.microsoft.com/office/drawing/2014/main" id="{D236F6FC-2694-A24D-4FCD-C978424C8F53}"/>
              </a:ext>
            </a:extLst>
          </p:cNvPr>
          <p:cNvPicPr>
            <a:picLocks noChangeAspect="1"/>
          </p:cNvPicPr>
          <p:nvPr/>
        </p:nvPicPr>
        <p:blipFill>
          <a:blip r:embed="rId5"/>
          <a:stretch>
            <a:fillRect/>
          </a:stretch>
        </p:blipFill>
        <p:spPr>
          <a:xfrm>
            <a:off x="9281700" y="4814414"/>
            <a:ext cx="2653553" cy="2050473"/>
          </a:xfrm>
          <a:prstGeom prst="rect">
            <a:avLst/>
          </a:prstGeom>
        </p:spPr>
      </p:pic>
      <p:sp>
        <p:nvSpPr>
          <p:cNvPr id="24" name="Rektangel">
            <a:extLst>
              <a:ext uri="{FF2B5EF4-FFF2-40B4-BE49-F238E27FC236}">
                <a16:creationId xmlns:a16="http://schemas.microsoft.com/office/drawing/2014/main" id="{7B8386DF-A0D9-A7E3-7F64-84931E215F29}"/>
              </a:ext>
            </a:extLst>
          </p:cNvPr>
          <p:cNvSpPr/>
          <p:nvPr/>
        </p:nvSpPr>
        <p:spPr>
          <a:xfrm>
            <a:off x="1021159" y="3824190"/>
            <a:ext cx="10394985" cy="729323"/>
          </a:xfrm>
          <a:prstGeom prst="rect">
            <a:avLst/>
          </a:prstGeom>
          <a:solidFill>
            <a:srgbClr val="ED2324">
              <a:alpha val="99635"/>
            </a:srgbClr>
          </a:solidFill>
          <a:ln w="12700">
            <a:miter lim="400000"/>
          </a:ln>
        </p:spPr>
        <p:txBody>
          <a:bodyPr lIns="50800" tIns="50800" rIns="50800" bIns="50800" anchor="ctr"/>
          <a:lstStyle/>
          <a:p>
            <a:pPr algn="ctr">
              <a:defRPr sz="3000">
                <a:solidFill>
                  <a:srgbClr val="000000"/>
                </a:solidFill>
              </a:defRPr>
            </a:pPr>
            <a:r>
              <a:rPr lang="en-US" b="1" dirty="0">
                <a:solidFill>
                  <a:schemeClr val="bg1"/>
                </a:solidFill>
                <a:latin typeface="Taca Pro" panose="02000503040000020004" pitchFamily="2" charset="77"/>
              </a:rPr>
              <a:t>THE RIGHT TO WIND IN YOUR HAIR</a:t>
            </a:r>
            <a:endParaRPr b="1" dirty="0">
              <a:latin typeface="Taca Pro" panose="02000503040000020004" pitchFamily="2" charset="77"/>
            </a:endParaRPr>
          </a:p>
        </p:txBody>
      </p:sp>
      <p:pic>
        <p:nvPicPr>
          <p:cNvPr id="5" name="Picture 4" descr="A group of people in a red car&#10;&#10;Description automatically generated">
            <a:extLst>
              <a:ext uri="{FF2B5EF4-FFF2-40B4-BE49-F238E27FC236}">
                <a16:creationId xmlns:a16="http://schemas.microsoft.com/office/drawing/2014/main" id="{4733C458-3F2A-3297-8F07-5605DF93BF8E}"/>
              </a:ext>
            </a:extLst>
          </p:cNvPr>
          <p:cNvPicPr>
            <a:picLocks noChangeAspect="1"/>
          </p:cNvPicPr>
          <p:nvPr/>
        </p:nvPicPr>
        <p:blipFill rotWithShape="1">
          <a:blip r:embed="rId6"/>
          <a:srcRect l="18282"/>
          <a:stretch/>
        </p:blipFill>
        <p:spPr>
          <a:xfrm rot="5400000">
            <a:off x="7811263" y="484348"/>
            <a:ext cx="3205042" cy="2941565"/>
          </a:xfrm>
          <a:prstGeom prst="rect">
            <a:avLst/>
          </a:prstGeom>
        </p:spPr>
      </p:pic>
    </p:spTree>
    <p:extLst>
      <p:ext uri="{BB962C8B-B14F-4D97-AF65-F5344CB8AC3E}">
        <p14:creationId xmlns:p14="http://schemas.microsoft.com/office/powerpoint/2010/main" val="26172031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everal trailers with advertisement&#10;&#10;Description automatically generated with medium confidence">
            <a:extLst>
              <a:ext uri="{FF2B5EF4-FFF2-40B4-BE49-F238E27FC236}">
                <a16:creationId xmlns:a16="http://schemas.microsoft.com/office/drawing/2014/main" id="{C1E7B1EC-907B-A7CA-18E0-31C50EB232DC}"/>
              </a:ext>
            </a:extLst>
          </p:cNvPr>
          <p:cNvPicPr>
            <a:picLocks noChangeAspect="1"/>
          </p:cNvPicPr>
          <p:nvPr/>
        </p:nvPicPr>
        <p:blipFill rotWithShape="1">
          <a:blip r:embed="rId3"/>
          <a:srcRect l="2053" t="3600" r="54914" b="54591"/>
          <a:stretch/>
        </p:blipFill>
        <p:spPr>
          <a:xfrm>
            <a:off x="7449391" y="792151"/>
            <a:ext cx="3809396" cy="2860572"/>
          </a:xfrm>
          <a:prstGeom prst="rect">
            <a:avLst/>
          </a:prstGeom>
        </p:spPr>
      </p:pic>
      <p:sp>
        <p:nvSpPr>
          <p:cNvPr id="2" name="Title 1">
            <a:extLst>
              <a:ext uri="{FF2B5EF4-FFF2-40B4-BE49-F238E27FC236}">
                <a16:creationId xmlns:a16="http://schemas.microsoft.com/office/drawing/2014/main" id="{9A03E4F1-F14F-0AD4-5AC1-411E58A64753}"/>
              </a:ext>
            </a:extLst>
          </p:cNvPr>
          <p:cNvSpPr>
            <a:spLocks noGrp="1"/>
          </p:cNvSpPr>
          <p:nvPr>
            <p:ph type="title"/>
          </p:nvPr>
        </p:nvSpPr>
        <p:spPr>
          <a:xfrm>
            <a:off x="454569" y="423092"/>
            <a:ext cx="3934551" cy="610578"/>
          </a:xfrm>
          <a:solidFill>
            <a:srgbClr val="C00000"/>
          </a:solidFill>
        </p:spPr>
        <p:txBody>
          <a:bodyPr>
            <a:normAutofit/>
          </a:bodyPr>
          <a:lstStyle/>
          <a:p>
            <a:pPr algn="ctr">
              <a:lnSpc>
                <a:spcPct val="90000"/>
              </a:lnSpc>
            </a:pPr>
            <a:r>
              <a:rPr lang="en-US" sz="3600" b="1" dirty="0">
                <a:solidFill>
                  <a:schemeClr val="bg1"/>
                </a:solidFill>
                <a:latin typeface="Taca Pro" panose="02000503040000020004" pitchFamily="2" charset="77"/>
              </a:rPr>
              <a:t>TRAVEL OPTION</a:t>
            </a:r>
          </a:p>
        </p:txBody>
      </p:sp>
      <p:pic>
        <p:nvPicPr>
          <p:cNvPr id="8" name="Picture 7" descr="Several trailers with advertisement&#10;&#10;Description automatically generated with medium confidence">
            <a:extLst>
              <a:ext uri="{FF2B5EF4-FFF2-40B4-BE49-F238E27FC236}">
                <a16:creationId xmlns:a16="http://schemas.microsoft.com/office/drawing/2014/main" id="{EA4D57DA-DC04-A9D0-8D2A-9213F4956103}"/>
              </a:ext>
            </a:extLst>
          </p:cNvPr>
          <p:cNvPicPr>
            <a:picLocks noChangeAspect="1"/>
          </p:cNvPicPr>
          <p:nvPr/>
        </p:nvPicPr>
        <p:blipFill rotWithShape="1">
          <a:blip r:embed="rId3"/>
          <a:srcRect l="52060" t="51157" r="5167" b="7085"/>
          <a:stretch/>
        </p:blipFill>
        <p:spPr>
          <a:xfrm>
            <a:off x="2743830" y="1145285"/>
            <a:ext cx="3504579" cy="2644427"/>
          </a:xfrm>
          <a:prstGeom prst="rect">
            <a:avLst/>
          </a:prstGeom>
        </p:spPr>
      </p:pic>
      <p:pic>
        <p:nvPicPr>
          <p:cNvPr id="10" name="Picture 9" descr="Several trailers with advertisement&#10;&#10;Description automatically generated with medium confidence">
            <a:extLst>
              <a:ext uri="{FF2B5EF4-FFF2-40B4-BE49-F238E27FC236}">
                <a16:creationId xmlns:a16="http://schemas.microsoft.com/office/drawing/2014/main" id="{DF791CE2-05FC-D73B-07F3-6ACA6DC7D926}"/>
              </a:ext>
            </a:extLst>
          </p:cNvPr>
          <p:cNvPicPr>
            <a:picLocks noChangeAspect="1"/>
          </p:cNvPicPr>
          <p:nvPr/>
        </p:nvPicPr>
        <p:blipFill rotWithShape="1">
          <a:blip r:embed="rId3"/>
          <a:srcRect l="52035" t="2730" r="4931" b="54643"/>
          <a:stretch/>
        </p:blipFill>
        <p:spPr>
          <a:xfrm>
            <a:off x="686723" y="3901328"/>
            <a:ext cx="3577243" cy="2738827"/>
          </a:xfrm>
          <a:prstGeom prst="rect">
            <a:avLst/>
          </a:prstGeom>
        </p:spPr>
      </p:pic>
      <p:pic>
        <p:nvPicPr>
          <p:cNvPr id="9" name="Picture 8" descr="Several trailers with advertisement&#10;&#10;Description automatically generated with medium confidence">
            <a:extLst>
              <a:ext uri="{FF2B5EF4-FFF2-40B4-BE49-F238E27FC236}">
                <a16:creationId xmlns:a16="http://schemas.microsoft.com/office/drawing/2014/main" id="{28EF2A78-7E26-41B6-F24A-B76F09F9679F}"/>
              </a:ext>
            </a:extLst>
          </p:cNvPr>
          <p:cNvPicPr>
            <a:picLocks noChangeAspect="1"/>
          </p:cNvPicPr>
          <p:nvPr/>
        </p:nvPicPr>
        <p:blipFill rotWithShape="1">
          <a:blip r:embed="rId3"/>
          <a:srcRect l="2413" t="51736" r="53343" b="6380"/>
          <a:stretch/>
        </p:blipFill>
        <p:spPr>
          <a:xfrm>
            <a:off x="5235694" y="3830116"/>
            <a:ext cx="3680996" cy="2693329"/>
          </a:xfrm>
          <a:prstGeom prst="rect">
            <a:avLst/>
          </a:prstGeom>
        </p:spPr>
      </p:pic>
      <p:pic>
        <p:nvPicPr>
          <p:cNvPr id="12" name="CUA_main_logo_english.png" descr="CUA_main_logo_english.png">
            <a:extLst>
              <a:ext uri="{FF2B5EF4-FFF2-40B4-BE49-F238E27FC236}">
                <a16:creationId xmlns:a16="http://schemas.microsoft.com/office/drawing/2014/main" id="{BCE8E121-C313-08D7-0637-B275B3C2F566}"/>
              </a:ext>
            </a:extLst>
          </p:cNvPr>
          <p:cNvPicPr>
            <a:picLocks noChangeAspect="1"/>
          </p:cNvPicPr>
          <p:nvPr/>
        </p:nvPicPr>
        <p:blipFill>
          <a:blip r:embed="rId4"/>
          <a:stretch>
            <a:fillRect/>
          </a:stretch>
        </p:blipFill>
        <p:spPr>
          <a:xfrm>
            <a:off x="10457644" y="6007380"/>
            <a:ext cx="1374159" cy="516065"/>
          </a:xfrm>
          <a:prstGeom prst="rect">
            <a:avLst/>
          </a:prstGeom>
          <a:ln w="12700">
            <a:miter lim="400000"/>
          </a:ln>
        </p:spPr>
      </p:pic>
    </p:spTree>
    <p:extLst>
      <p:ext uri="{BB962C8B-B14F-4D97-AF65-F5344CB8AC3E}">
        <p14:creationId xmlns:p14="http://schemas.microsoft.com/office/powerpoint/2010/main" val="2601433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607B3-FF18-DA06-8F1B-DCEE5F61CBEF}"/>
              </a:ext>
            </a:extLst>
          </p:cNvPr>
          <p:cNvSpPr>
            <a:spLocks noGrp="1"/>
          </p:cNvSpPr>
          <p:nvPr>
            <p:ph type="title"/>
          </p:nvPr>
        </p:nvSpPr>
        <p:spPr>
          <a:xfrm>
            <a:off x="600117" y="393319"/>
            <a:ext cx="5210374" cy="725960"/>
          </a:xfrm>
          <a:solidFill>
            <a:srgbClr val="C00000"/>
          </a:solidFill>
        </p:spPr>
        <p:txBody>
          <a:bodyPr>
            <a:normAutofit/>
          </a:bodyPr>
          <a:lstStyle/>
          <a:p>
            <a:r>
              <a:rPr lang="en-US" sz="4000" b="1" dirty="0">
                <a:solidFill>
                  <a:schemeClr val="bg1"/>
                </a:solidFill>
                <a:latin typeface="Taca Pro" panose="02000503040000020004" pitchFamily="2" charset="77"/>
              </a:rPr>
              <a:t>SCENIC SITE OPTION</a:t>
            </a:r>
          </a:p>
        </p:txBody>
      </p:sp>
      <p:pic>
        <p:nvPicPr>
          <p:cNvPr id="12" name="CUA_main_logo_english.png" descr="CUA_main_logo_english.png">
            <a:extLst>
              <a:ext uri="{FF2B5EF4-FFF2-40B4-BE49-F238E27FC236}">
                <a16:creationId xmlns:a16="http://schemas.microsoft.com/office/drawing/2014/main" id="{8E9C0169-E9AA-FDC6-32ED-B37C703CEB49}"/>
              </a:ext>
            </a:extLst>
          </p:cNvPr>
          <p:cNvPicPr>
            <a:picLocks noChangeAspect="1"/>
          </p:cNvPicPr>
          <p:nvPr/>
        </p:nvPicPr>
        <p:blipFill>
          <a:blip r:embed="rId3"/>
          <a:stretch>
            <a:fillRect/>
          </a:stretch>
        </p:blipFill>
        <p:spPr>
          <a:xfrm>
            <a:off x="10654105" y="6122016"/>
            <a:ext cx="1374159" cy="516065"/>
          </a:xfrm>
          <a:prstGeom prst="rect">
            <a:avLst/>
          </a:prstGeom>
          <a:ln w="12700">
            <a:miter lim="400000"/>
          </a:ln>
        </p:spPr>
      </p:pic>
      <p:sp>
        <p:nvSpPr>
          <p:cNvPr id="3" name="TextBox 2">
            <a:extLst>
              <a:ext uri="{FF2B5EF4-FFF2-40B4-BE49-F238E27FC236}">
                <a16:creationId xmlns:a16="http://schemas.microsoft.com/office/drawing/2014/main" id="{CB5D8A64-D146-2772-D8BE-091AB575A28C}"/>
              </a:ext>
            </a:extLst>
          </p:cNvPr>
          <p:cNvSpPr txBox="1"/>
          <p:nvPr/>
        </p:nvSpPr>
        <p:spPr>
          <a:xfrm>
            <a:off x="600117" y="1340595"/>
            <a:ext cx="5495883" cy="209288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dirty="0">
                <a:latin typeface="Taca Pro" panose="02000503040000020004" pitchFamily="2" charset="77"/>
              </a:rPr>
              <a:t>Multiple bikes at one location allow facilities to bring a group of residents to a SAFE ride location</a:t>
            </a:r>
          </a:p>
          <a:p>
            <a:pPr marL="285750" indent="-285750">
              <a:spcAft>
                <a:spcPts val="600"/>
              </a:spcAft>
              <a:buFont typeface="Arial" panose="020B0604020202020204" pitchFamily="34" charset="0"/>
              <a:buChar char="•"/>
            </a:pPr>
            <a:r>
              <a:rPr lang="en-US" sz="2000" dirty="0">
                <a:latin typeface="Taca Pro" panose="02000503040000020004" pitchFamily="2" charset="77"/>
              </a:rPr>
              <a:t>More expense for program</a:t>
            </a:r>
          </a:p>
          <a:p>
            <a:pPr marL="285750" indent="-285750">
              <a:spcAft>
                <a:spcPts val="600"/>
              </a:spcAft>
              <a:buFont typeface="Arial" panose="020B0604020202020204" pitchFamily="34" charset="0"/>
              <a:buChar char="•"/>
            </a:pPr>
            <a:r>
              <a:rPr lang="en-US" sz="2000" dirty="0">
                <a:latin typeface="Taca Pro" panose="02000503040000020004" pitchFamily="2" charset="77"/>
              </a:rPr>
              <a:t>Storage/transport issues with more equipment</a:t>
            </a:r>
          </a:p>
        </p:txBody>
      </p:sp>
      <p:pic>
        <p:nvPicPr>
          <p:cNvPr id="5" name="Picture 4" descr="A group of people in wheelchairs in front of horses heads&#10;&#10;Description automatically generated">
            <a:extLst>
              <a:ext uri="{FF2B5EF4-FFF2-40B4-BE49-F238E27FC236}">
                <a16:creationId xmlns:a16="http://schemas.microsoft.com/office/drawing/2014/main" id="{153F6DD2-F455-5347-971C-CABCEE6827A8}"/>
              </a:ext>
            </a:extLst>
          </p:cNvPr>
          <p:cNvPicPr>
            <a:picLocks noChangeAspect="1"/>
          </p:cNvPicPr>
          <p:nvPr/>
        </p:nvPicPr>
        <p:blipFill>
          <a:blip r:embed="rId4"/>
          <a:stretch>
            <a:fillRect/>
          </a:stretch>
        </p:blipFill>
        <p:spPr>
          <a:xfrm>
            <a:off x="1282382" y="3578606"/>
            <a:ext cx="3848100" cy="2886075"/>
          </a:xfrm>
          <a:prstGeom prst="rect">
            <a:avLst/>
          </a:prstGeom>
        </p:spPr>
      </p:pic>
      <p:pic>
        <p:nvPicPr>
          <p:cNvPr id="7" name="Picture 6" descr="A road next to a beach&#10;&#10;Description automatically generated">
            <a:extLst>
              <a:ext uri="{FF2B5EF4-FFF2-40B4-BE49-F238E27FC236}">
                <a16:creationId xmlns:a16="http://schemas.microsoft.com/office/drawing/2014/main" id="{4AD427CA-D2A6-5DBD-724E-0054ED1DDDC1}"/>
              </a:ext>
            </a:extLst>
          </p:cNvPr>
          <p:cNvPicPr>
            <a:picLocks noChangeAspect="1"/>
          </p:cNvPicPr>
          <p:nvPr/>
        </p:nvPicPr>
        <p:blipFill>
          <a:blip r:embed="rId5"/>
          <a:srcRect t="14019" r="25008" b="-1"/>
          <a:stretch/>
        </p:blipFill>
        <p:spPr>
          <a:xfrm>
            <a:off x="5948590" y="616625"/>
            <a:ext cx="5818444" cy="4994909"/>
          </a:xfrm>
          <a:prstGeom prst="rect">
            <a:avLst/>
          </a:prstGeom>
        </p:spPr>
      </p:pic>
      <p:sp>
        <p:nvSpPr>
          <p:cNvPr id="9" name="TextBox 8">
            <a:extLst>
              <a:ext uri="{FF2B5EF4-FFF2-40B4-BE49-F238E27FC236}">
                <a16:creationId xmlns:a16="http://schemas.microsoft.com/office/drawing/2014/main" id="{B00530AA-22EF-287A-04AB-A2DC6A2D1B46}"/>
              </a:ext>
            </a:extLst>
          </p:cNvPr>
          <p:cNvSpPr txBox="1"/>
          <p:nvPr/>
        </p:nvSpPr>
        <p:spPr>
          <a:xfrm>
            <a:off x="3865199" y="3636022"/>
            <a:ext cx="1121013" cy="369332"/>
          </a:xfrm>
          <a:prstGeom prst="rect">
            <a:avLst/>
          </a:prstGeom>
          <a:noFill/>
        </p:spPr>
        <p:txBody>
          <a:bodyPr wrap="none" rtlCol="0">
            <a:spAutoFit/>
          </a:bodyPr>
          <a:lstStyle/>
          <a:p>
            <a:r>
              <a:rPr lang="en-US" dirty="0">
                <a:latin typeface="Taca Pro" panose="02000503040000020004" pitchFamily="2" charset="77"/>
              </a:rPr>
              <a:t>Scotland</a:t>
            </a:r>
          </a:p>
        </p:txBody>
      </p:sp>
      <p:sp>
        <p:nvSpPr>
          <p:cNvPr id="10" name="TextBox 9">
            <a:extLst>
              <a:ext uri="{FF2B5EF4-FFF2-40B4-BE49-F238E27FC236}">
                <a16:creationId xmlns:a16="http://schemas.microsoft.com/office/drawing/2014/main" id="{DDD66E60-CAE9-BE8D-AE8E-702FC9EEBFFC}"/>
              </a:ext>
            </a:extLst>
          </p:cNvPr>
          <p:cNvSpPr txBox="1"/>
          <p:nvPr/>
        </p:nvSpPr>
        <p:spPr>
          <a:xfrm>
            <a:off x="6931448" y="2079259"/>
            <a:ext cx="1104790" cy="369332"/>
          </a:xfrm>
          <a:prstGeom prst="rect">
            <a:avLst/>
          </a:prstGeom>
          <a:noFill/>
        </p:spPr>
        <p:txBody>
          <a:bodyPr wrap="none" rtlCol="0">
            <a:spAutoFit/>
          </a:bodyPr>
          <a:lstStyle/>
          <a:p>
            <a:r>
              <a:rPr lang="en-US" dirty="0">
                <a:solidFill>
                  <a:schemeClr val="bg1"/>
                </a:solidFill>
                <a:latin typeface="Taca Pro" panose="02000503040000020004" pitchFamily="2" charset="77"/>
              </a:rPr>
              <a:t>Australia</a:t>
            </a:r>
          </a:p>
        </p:txBody>
      </p:sp>
    </p:spTree>
    <p:extLst>
      <p:ext uri="{BB962C8B-B14F-4D97-AF65-F5344CB8AC3E}">
        <p14:creationId xmlns:p14="http://schemas.microsoft.com/office/powerpoint/2010/main" val="41541118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B0FD7-B96A-2001-8909-3965FA7B21C5}"/>
              </a:ext>
            </a:extLst>
          </p:cNvPr>
          <p:cNvSpPr>
            <a:spLocks noGrp="1"/>
          </p:cNvSpPr>
          <p:nvPr>
            <p:ph type="title"/>
          </p:nvPr>
        </p:nvSpPr>
        <p:spPr>
          <a:xfrm>
            <a:off x="1005177" y="452590"/>
            <a:ext cx="4552785" cy="604934"/>
          </a:xfrm>
          <a:solidFill>
            <a:srgbClr val="C00000"/>
          </a:solidFill>
        </p:spPr>
        <p:txBody>
          <a:bodyPr>
            <a:normAutofit fontScale="90000"/>
          </a:bodyPr>
          <a:lstStyle/>
          <a:p>
            <a:pPr algn="ctr"/>
            <a:r>
              <a:rPr lang="en-US" b="1" dirty="0">
                <a:solidFill>
                  <a:schemeClr val="bg1"/>
                </a:solidFill>
                <a:latin typeface="Taca Pro" panose="02000503040000020004" pitchFamily="2" charset="77"/>
              </a:rPr>
              <a:t>START-UP COSTS</a:t>
            </a:r>
          </a:p>
        </p:txBody>
      </p:sp>
      <p:sp>
        <p:nvSpPr>
          <p:cNvPr id="3" name="Content Placeholder 2">
            <a:extLst>
              <a:ext uri="{FF2B5EF4-FFF2-40B4-BE49-F238E27FC236}">
                <a16:creationId xmlns:a16="http://schemas.microsoft.com/office/drawing/2014/main" id="{1B0F091E-69A3-60D4-17F8-93778FF28E55}"/>
              </a:ext>
            </a:extLst>
          </p:cNvPr>
          <p:cNvSpPr>
            <a:spLocks noGrp="1"/>
          </p:cNvSpPr>
          <p:nvPr>
            <p:ph idx="1"/>
          </p:nvPr>
        </p:nvSpPr>
        <p:spPr>
          <a:xfrm>
            <a:off x="838200" y="1597306"/>
            <a:ext cx="10515600" cy="4579657"/>
          </a:xfrm>
        </p:spPr>
        <p:txBody>
          <a:bodyPr>
            <a:normAutofit/>
          </a:bodyPr>
          <a:lstStyle/>
          <a:p>
            <a:pPr>
              <a:spcBef>
                <a:spcPts val="0"/>
              </a:spcBef>
              <a:spcAft>
                <a:spcPts val="1800"/>
              </a:spcAft>
            </a:pPr>
            <a:r>
              <a:rPr lang="en-US" dirty="0">
                <a:latin typeface="Taca Pro" panose="02000503040000020004" pitchFamily="2" charset="77"/>
              </a:rPr>
              <a:t>Trishaw purchase, including shipping approx. </a:t>
            </a:r>
            <a:r>
              <a:rPr lang="en-US" dirty="0">
                <a:solidFill>
                  <a:srgbClr val="C00000"/>
                </a:solidFill>
                <a:latin typeface="Taca Pro" panose="02000503040000020004" pitchFamily="2" charset="77"/>
              </a:rPr>
              <a:t>$15,000 </a:t>
            </a:r>
          </a:p>
          <a:p>
            <a:pPr>
              <a:spcBef>
                <a:spcPts val="0"/>
              </a:spcBef>
              <a:spcAft>
                <a:spcPts val="1800"/>
              </a:spcAft>
            </a:pPr>
            <a:r>
              <a:rPr lang="en-US" dirty="0">
                <a:latin typeface="Taca Pro" panose="02000503040000020004" pitchFamily="2" charset="77"/>
              </a:rPr>
              <a:t>Insurance approx. </a:t>
            </a:r>
            <a:r>
              <a:rPr lang="en-US" dirty="0">
                <a:solidFill>
                  <a:srgbClr val="C00000"/>
                </a:solidFill>
                <a:latin typeface="Taca Pro" panose="02000503040000020004" pitchFamily="2" charset="77"/>
              </a:rPr>
              <a:t>$900 annually</a:t>
            </a:r>
          </a:p>
          <a:p>
            <a:pPr lvl="1">
              <a:spcBef>
                <a:spcPts val="0"/>
              </a:spcBef>
              <a:spcAft>
                <a:spcPts val="1800"/>
              </a:spcAft>
            </a:pPr>
            <a:r>
              <a:rPr lang="en-US" dirty="0">
                <a:latin typeface="Taca Pro" panose="02000503040000020004" pitchFamily="2" charset="77"/>
              </a:rPr>
              <a:t>Silent Sports (McKay Group) general liability </a:t>
            </a:r>
            <a:r>
              <a:rPr lang="en-US" dirty="0">
                <a:solidFill>
                  <a:srgbClr val="C00000"/>
                </a:solidFill>
                <a:latin typeface="Taca Pro" panose="02000503040000020004" pitchFamily="2" charset="77"/>
              </a:rPr>
              <a:t>$690 annually </a:t>
            </a:r>
            <a:r>
              <a:rPr lang="en-US" dirty="0">
                <a:latin typeface="Taca Pro" panose="02000503040000020004" pitchFamily="2" charset="77"/>
              </a:rPr>
              <a:t>+ $.29 per volunteer ($50 for each additional trishaw)</a:t>
            </a:r>
          </a:p>
          <a:p>
            <a:pPr lvl="1">
              <a:spcBef>
                <a:spcPts val="0"/>
              </a:spcBef>
              <a:spcAft>
                <a:spcPts val="1800"/>
              </a:spcAft>
            </a:pPr>
            <a:r>
              <a:rPr lang="en-US" dirty="0">
                <a:latin typeface="Taca Pro" panose="02000503040000020004" pitchFamily="2" charset="77"/>
              </a:rPr>
              <a:t>Equipment insurance for loss, including theft or fire (McKay Group) </a:t>
            </a:r>
            <a:r>
              <a:rPr lang="en-US" dirty="0">
                <a:solidFill>
                  <a:srgbClr val="C00000"/>
                </a:solidFill>
                <a:latin typeface="Taca Pro" panose="02000503040000020004" pitchFamily="2" charset="77"/>
              </a:rPr>
              <a:t>$237 annually </a:t>
            </a:r>
            <a:r>
              <a:rPr lang="en-US" dirty="0">
                <a:latin typeface="Taca Pro" panose="02000503040000020004" pitchFamily="2" charset="77"/>
              </a:rPr>
              <a:t>for replacement cost of 1 trishaw</a:t>
            </a:r>
          </a:p>
          <a:p>
            <a:pPr>
              <a:spcBef>
                <a:spcPts val="0"/>
              </a:spcBef>
              <a:spcAft>
                <a:spcPts val="1800"/>
              </a:spcAft>
            </a:pPr>
            <a:r>
              <a:rPr lang="en-US" dirty="0">
                <a:latin typeface="Taca Pro" panose="02000503040000020004" pitchFamily="2" charset="77"/>
              </a:rPr>
              <a:t>Maintenance budget </a:t>
            </a:r>
            <a:r>
              <a:rPr lang="en-US" dirty="0">
                <a:solidFill>
                  <a:srgbClr val="C00000"/>
                </a:solidFill>
                <a:latin typeface="Taca Pro" panose="02000503040000020004" pitchFamily="2" charset="77"/>
              </a:rPr>
              <a:t>$200 annually </a:t>
            </a:r>
            <a:r>
              <a:rPr lang="en-US" dirty="0">
                <a:latin typeface="Taca Pro" panose="02000503040000020004" pitchFamily="2" charset="77"/>
              </a:rPr>
              <a:t>per trishaw</a:t>
            </a:r>
          </a:p>
          <a:p>
            <a:pPr>
              <a:spcBef>
                <a:spcPts val="0"/>
              </a:spcBef>
              <a:spcAft>
                <a:spcPts val="1800"/>
              </a:spcAft>
            </a:pPr>
            <a:r>
              <a:rPr lang="en-US" dirty="0">
                <a:latin typeface="Taca Pro" panose="02000503040000020004" pitchFamily="2" charset="77"/>
              </a:rPr>
              <a:t>(Optional) trailer for trishaw transport &amp; associated registration fees</a:t>
            </a:r>
          </a:p>
        </p:txBody>
      </p:sp>
      <p:pic>
        <p:nvPicPr>
          <p:cNvPr id="4" name="CUA_main_logo_english.png" descr="CUA_main_logo_english.png">
            <a:extLst>
              <a:ext uri="{FF2B5EF4-FFF2-40B4-BE49-F238E27FC236}">
                <a16:creationId xmlns:a16="http://schemas.microsoft.com/office/drawing/2014/main" id="{58047CB9-A649-F932-7122-DE51C801F091}"/>
              </a:ext>
            </a:extLst>
          </p:cNvPr>
          <p:cNvPicPr>
            <a:picLocks noChangeAspect="1"/>
          </p:cNvPicPr>
          <p:nvPr/>
        </p:nvPicPr>
        <p:blipFill>
          <a:blip r:embed="rId3"/>
          <a:stretch>
            <a:fillRect/>
          </a:stretch>
        </p:blipFill>
        <p:spPr>
          <a:xfrm>
            <a:off x="10457644" y="6007380"/>
            <a:ext cx="1374159" cy="516065"/>
          </a:xfrm>
          <a:prstGeom prst="rect">
            <a:avLst/>
          </a:prstGeom>
          <a:ln w="12700">
            <a:miter lim="400000"/>
          </a:ln>
        </p:spPr>
      </p:pic>
    </p:spTree>
    <p:extLst>
      <p:ext uri="{BB962C8B-B14F-4D97-AF65-F5344CB8AC3E}">
        <p14:creationId xmlns:p14="http://schemas.microsoft.com/office/powerpoint/2010/main" val="15746424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8" name="IMG_4526 (2).png" descr="IMG_4526 (2).png"/>
          <p:cNvPicPr>
            <a:picLocks noChangeAspect="1"/>
          </p:cNvPicPr>
          <p:nvPr/>
        </p:nvPicPr>
        <p:blipFill>
          <a:blip r:embed="rId3"/>
          <a:stretch>
            <a:fillRect/>
          </a:stretch>
        </p:blipFill>
        <p:spPr>
          <a:xfrm>
            <a:off x="748956" y="2205801"/>
            <a:ext cx="5590033" cy="3575656"/>
          </a:xfrm>
          <a:prstGeom prst="rect">
            <a:avLst/>
          </a:prstGeom>
          <a:ln w="12700">
            <a:miter lim="400000"/>
          </a:ln>
        </p:spPr>
      </p:pic>
      <p:sp>
        <p:nvSpPr>
          <p:cNvPr id="479" name="THE TRISHAW"/>
          <p:cNvSpPr txBox="1"/>
          <p:nvPr/>
        </p:nvSpPr>
        <p:spPr>
          <a:xfrm>
            <a:off x="399637" y="380678"/>
            <a:ext cx="3260480" cy="483306"/>
          </a:xfrm>
          <a:prstGeom prst="rect">
            <a:avLst/>
          </a:prstGeom>
          <a:solidFill>
            <a:srgbClr val="C00000">
              <a:alpha val="93623"/>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0716" tIns="10716" rIns="10716" bIns="10716" anchor="ctr">
            <a:spAutoFit/>
          </a:bodyPr>
          <a:lstStyle>
            <a:lvl1pPr defTabSz="1079934">
              <a:defRPr sz="6000">
                <a:latin typeface="Taca Pro Bold"/>
                <a:ea typeface="Taca Pro Bold"/>
                <a:cs typeface="Taca Pro Bold"/>
                <a:sym typeface="Taca Pro Bold"/>
              </a:defRPr>
            </a:lvl1pPr>
          </a:lstStyle>
          <a:p>
            <a:r>
              <a:rPr sz="3000" dirty="0">
                <a:solidFill>
                  <a:schemeClr val="bg1"/>
                </a:solidFill>
              </a:rPr>
              <a:t>THE TRISHAW</a:t>
            </a:r>
          </a:p>
        </p:txBody>
      </p:sp>
      <p:sp>
        <p:nvSpPr>
          <p:cNvPr id="480" name="copenhagencycles.com"/>
          <p:cNvSpPr txBox="1"/>
          <p:nvPr/>
        </p:nvSpPr>
        <p:spPr>
          <a:xfrm>
            <a:off x="268665" y="5825386"/>
            <a:ext cx="5980804" cy="6668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lvl="1" algn="l">
              <a:defRPr sz="8000">
                <a:solidFill>
                  <a:srgbClr val="000000"/>
                </a:solidFill>
                <a:latin typeface="Taca Pro Regular"/>
                <a:ea typeface="Taca Pro Regular"/>
                <a:cs typeface="Taca Pro Regular"/>
                <a:sym typeface="Taca Pro Regular"/>
              </a:defRPr>
            </a:pPr>
            <a:r>
              <a:rPr sz="4000" dirty="0" err="1"/>
              <a:t>copenhagencycles.com</a:t>
            </a:r>
            <a:endParaRPr sz="4000" dirty="0"/>
          </a:p>
        </p:txBody>
      </p:sp>
      <p:pic>
        <p:nvPicPr>
          <p:cNvPr id="482" name="CUA_main_logo_english.png" descr="CUA_main_logo_english.png"/>
          <p:cNvPicPr>
            <a:picLocks noChangeAspect="1"/>
          </p:cNvPicPr>
          <p:nvPr/>
        </p:nvPicPr>
        <p:blipFill>
          <a:blip r:embed="rId4"/>
          <a:stretch>
            <a:fillRect/>
          </a:stretch>
        </p:blipFill>
        <p:spPr>
          <a:xfrm>
            <a:off x="10429367" y="6062063"/>
            <a:ext cx="1363352" cy="512007"/>
          </a:xfrm>
          <a:prstGeom prst="rect">
            <a:avLst/>
          </a:prstGeom>
          <a:ln w="12700">
            <a:miter lim="400000"/>
          </a:ln>
        </p:spPr>
      </p:pic>
      <p:sp>
        <p:nvSpPr>
          <p:cNvPr id="483" name="PRICE"/>
          <p:cNvSpPr txBox="1"/>
          <p:nvPr/>
        </p:nvSpPr>
        <p:spPr>
          <a:xfrm>
            <a:off x="399637" y="1051586"/>
            <a:ext cx="3260480" cy="483306"/>
          </a:xfrm>
          <a:prstGeom prst="rect">
            <a:avLst/>
          </a:prstGeom>
          <a:solidFill>
            <a:srgbClr val="C00000">
              <a:alpha val="93623"/>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716" tIns="10716" rIns="10716" bIns="10716" anchor="ctr">
            <a:spAutoFit/>
          </a:bodyPr>
          <a:lstStyle>
            <a:lvl1pPr defTabSz="1079934">
              <a:defRPr sz="6000">
                <a:latin typeface="Taca Pro Bold"/>
                <a:ea typeface="Taca Pro Bold"/>
                <a:cs typeface="Taca Pro Bold"/>
                <a:sym typeface="Taca Pro Bold"/>
              </a:defRPr>
            </a:lvl1pPr>
          </a:lstStyle>
          <a:p>
            <a:r>
              <a:rPr sz="3000" dirty="0">
                <a:solidFill>
                  <a:schemeClr val="bg1"/>
                </a:solidFill>
              </a:rPr>
              <a:t>PRICE</a:t>
            </a:r>
            <a:r>
              <a:rPr lang="en-US" sz="3000" dirty="0">
                <a:solidFill>
                  <a:schemeClr val="bg1"/>
                </a:solidFill>
              </a:rPr>
              <a:t> $15,000</a:t>
            </a:r>
            <a:endParaRPr sz="3000" dirty="0">
              <a:solidFill>
                <a:schemeClr val="bg1"/>
              </a:solidFill>
            </a:endParaRPr>
          </a:p>
        </p:txBody>
      </p:sp>
      <p:pic>
        <p:nvPicPr>
          <p:cNvPr id="4" name="Picture 3" descr="A bicycle with a red cover&#10;&#10;Description automatically generated">
            <a:extLst>
              <a:ext uri="{FF2B5EF4-FFF2-40B4-BE49-F238E27FC236}">
                <a16:creationId xmlns:a16="http://schemas.microsoft.com/office/drawing/2014/main" id="{8DC0F3F0-8C3B-0653-06BB-BC00518EE170}"/>
              </a:ext>
            </a:extLst>
          </p:cNvPr>
          <p:cNvPicPr>
            <a:picLocks noChangeAspect="1"/>
          </p:cNvPicPr>
          <p:nvPr/>
        </p:nvPicPr>
        <p:blipFill>
          <a:blip r:embed="rId5"/>
          <a:stretch>
            <a:fillRect/>
          </a:stretch>
        </p:blipFill>
        <p:spPr>
          <a:xfrm rot="5400000">
            <a:off x="6453323" y="1167667"/>
            <a:ext cx="5323108" cy="3992331"/>
          </a:xfrm>
          <a:prstGeom prst="rect">
            <a:avLst/>
          </a:prstGeom>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5" name="Rectangle 104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87A3A760-1995-A322-8FC9-770ED6C6B1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344" r="10344"/>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47" name="Rectangle 104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F0B0FD7-B96A-2001-8909-3965FA7B21C5}"/>
              </a:ext>
            </a:extLst>
          </p:cNvPr>
          <p:cNvSpPr>
            <a:spLocks noGrp="1"/>
          </p:cNvSpPr>
          <p:nvPr>
            <p:ph type="title"/>
          </p:nvPr>
        </p:nvSpPr>
        <p:spPr>
          <a:xfrm>
            <a:off x="8211718" y="334555"/>
            <a:ext cx="3822189" cy="1899912"/>
          </a:xfrm>
        </p:spPr>
        <p:txBody>
          <a:bodyPr>
            <a:normAutofit/>
          </a:bodyPr>
          <a:lstStyle/>
          <a:p>
            <a:r>
              <a:rPr lang="en-US" sz="4000" b="1" dirty="0">
                <a:latin typeface="Taca Pro" panose="02000503040000020004" pitchFamily="2" charset="77"/>
              </a:rPr>
              <a:t>THE MOVIE</a:t>
            </a:r>
          </a:p>
        </p:txBody>
      </p:sp>
      <p:sp>
        <p:nvSpPr>
          <p:cNvPr id="3" name="Content Placeholder 2">
            <a:extLst>
              <a:ext uri="{FF2B5EF4-FFF2-40B4-BE49-F238E27FC236}">
                <a16:creationId xmlns:a16="http://schemas.microsoft.com/office/drawing/2014/main" id="{1B0F091E-69A3-60D4-17F8-93778FF28E55}"/>
              </a:ext>
            </a:extLst>
          </p:cNvPr>
          <p:cNvSpPr>
            <a:spLocks noGrp="1"/>
          </p:cNvSpPr>
          <p:nvPr>
            <p:ph idx="1"/>
          </p:nvPr>
        </p:nvSpPr>
        <p:spPr>
          <a:xfrm>
            <a:off x="7889825" y="1947197"/>
            <a:ext cx="4186409" cy="4171893"/>
          </a:xfrm>
        </p:spPr>
        <p:txBody>
          <a:bodyPr>
            <a:normAutofit/>
          </a:bodyPr>
          <a:lstStyle/>
          <a:p>
            <a:pPr marL="0" indent="0">
              <a:buNone/>
            </a:pPr>
            <a:r>
              <a:rPr lang="en-US" sz="2000" dirty="0">
                <a:solidFill>
                  <a:srgbClr val="C00000"/>
                </a:solidFill>
                <a:latin typeface="Taca Pro" panose="02000503040000020004" pitchFamily="2" charset="77"/>
              </a:rPr>
              <a:t>cyclingwithoutagethemovie.com</a:t>
            </a:r>
          </a:p>
          <a:p>
            <a:pPr marL="0" indent="0">
              <a:buNone/>
            </a:pPr>
            <a:r>
              <a:rPr lang="en-US" sz="2000" dirty="0">
                <a:latin typeface="Taca Pro" panose="02000503040000020004" pitchFamily="2" charset="77"/>
              </a:rPr>
              <a:t>Filmed and produced in Santa Barbara, CA</a:t>
            </a:r>
          </a:p>
          <a:p>
            <a:pPr marL="0" indent="0">
              <a:buNone/>
            </a:pPr>
            <a:r>
              <a:rPr lang="en-US" sz="2000" dirty="0">
                <a:latin typeface="Taca Pro" panose="02000503040000020004" pitchFamily="2" charset="77"/>
              </a:rPr>
              <a:t>Available to anyone looking to </a:t>
            </a:r>
          </a:p>
          <a:p>
            <a:pPr lvl="1"/>
            <a:r>
              <a:rPr lang="en-US" sz="2000" dirty="0">
                <a:latin typeface="Taca Pro" panose="02000503040000020004" pitchFamily="2" charset="77"/>
              </a:rPr>
              <a:t>grow Cycling Without Age</a:t>
            </a:r>
          </a:p>
          <a:p>
            <a:pPr lvl="1"/>
            <a:r>
              <a:rPr lang="en-US" sz="2000" dirty="0">
                <a:latin typeface="Taca Pro" panose="02000503040000020004" pitchFamily="2" charset="77"/>
              </a:rPr>
              <a:t>support existing chapters</a:t>
            </a:r>
          </a:p>
          <a:p>
            <a:pPr lvl="1"/>
            <a:r>
              <a:rPr lang="en-US" sz="2000" dirty="0">
                <a:latin typeface="Taca Pro" panose="02000503040000020004" pitchFamily="2" charset="77"/>
              </a:rPr>
              <a:t>spark the creation of new chapters</a:t>
            </a:r>
          </a:p>
        </p:txBody>
      </p:sp>
      <p:pic>
        <p:nvPicPr>
          <p:cNvPr id="4" name="CUA_main_logo_english.png" descr="CUA_main_logo_english.png">
            <a:extLst>
              <a:ext uri="{FF2B5EF4-FFF2-40B4-BE49-F238E27FC236}">
                <a16:creationId xmlns:a16="http://schemas.microsoft.com/office/drawing/2014/main" id="{58047CB9-A649-F932-7122-DE51C801F091}"/>
              </a:ext>
            </a:extLst>
          </p:cNvPr>
          <p:cNvPicPr>
            <a:picLocks noChangeAspect="1"/>
          </p:cNvPicPr>
          <p:nvPr/>
        </p:nvPicPr>
        <p:blipFill>
          <a:blip r:embed="rId4"/>
          <a:stretch>
            <a:fillRect/>
          </a:stretch>
        </p:blipFill>
        <p:spPr>
          <a:xfrm>
            <a:off x="10457644" y="6007380"/>
            <a:ext cx="1374159" cy="516065"/>
          </a:xfrm>
          <a:prstGeom prst="rect">
            <a:avLst/>
          </a:prstGeom>
          <a:ln w="12700">
            <a:miter lim="400000"/>
          </a:ln>
        </p:spPr>
      </p:pic>
    </p:spTree>
    <p:extLst>
      <p:ext uri="{BB962C8B-B14F-4D97-AF65-F5344CB8AC3E}">
        <p14:creationId xmlns:p14="http://schemas.microsoft.com/office/powerpoint/2010/main" val="8961304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802F7-983E-3C74-5581-A483BE4334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E483BC-7067-8833-ADD3-D17D6284F861}"/>
              </a:ext>
            </a:extLst>
          </p:cNvPr>
          <p:cNvSpPr>
            <a:spLocks noGrp="1"/>
          </p:cNvSpPr>
          <p:nvPr>
            <p:ph type="title"/>
          </p:nvPr>
        </p:nvSpPr>
        <p:spPr>
          <a:xfrm>
            <a:off x="1856467" y="378570"/>
            <a:ext cx="8479065" cy="604934"/>
          </a:xfrm>
          <a:solidFill>
            <a:srgbClr val="C00000"/>
          </a:solidFill>
        </p:spPr>
        <p:txBody>
          <a:bodyPr>
            <a:normAutofit fontScale="90000"/>
          </a:bodyPr>
          <a:lstStyle/>
          <a:p>
            <a:pPr algn="ctr"/>
            <a:r>
              <a:rPr lang="en-US" b="1" dirty="0">
                <a:solidFill>
                  <a:schemeClr val="bg1"/>
                </a:solidFill>
                <a:latin typeface="Taca Pro" panose="02000503040000020004" pitchFamily="2" charset="77"/>
              </a:rPr>
              <a:t>POTENTIAL EXPANSION SITES</a:t>
            </a:r>
          </a:p>
        </p:txBody>
      </p:sp>
      <p:sp>
        <p:nvSpPr>
          <p:cNvPr id="3" name="Content Placeholder 2">
            <a:extLst>
              <a:ext uri="{FF2B5EF4-FFF2-40B4-BE49-F238E27FC236}">
                <a16:creationId xmlns:a16="http://schemas.microsoft.com/office/drawing/2014/main" id="{93BBF21E-E498-2CF3-C7CF-233025B5F622}"/>
              </a:ext>
            </a:extLst>
          </p:cNvPr>
          <p:cNvSpPr>
            <a:spLocks noGrp="1"/>
          </p:cNvSpPr>
          <p:nvPr>
            <p:ph idx="1"/>
          </p:nvPr>
        </p:nvSpPr>
        <p:spPr>
          <a:xfrm>
            <a:off x="838199" y="1392864"/>
            <a:ext cx="10687494" cy="5209955"/>
          </a:xfrm>
        </p:spPr>
        <p:txBody>
          <a:bodyPr>
            <a:normAutofit fontScale="92500" lnSpcReduction="10000"/>
          </a:bodyPr>
          <a:lstStyle/>
          <a:p>
            <a:pPr marL="0" indent="0">
              <a:buNone/>
            </a:pPr>
            <a:r>
              <a:rPr lang="en-US" b="1" dirty="0">
                <a:solidFill>
                  <a:srgbClr val="C00000"/>
                </a:solidFill>
                <a:latin typeface="Taca Pro" panose="02000503040000020004" pitchFamily="2" charset="77"/>
              </a:rPr>
              <a:t>Baltimore County</a:t>
            </a:r>
          </a:p>
          <a:p>
            <a:pPr marL="457200" lvl="1" indent="0">
              <a:spcAft>
                <a:spcPts val="600"/>
              </a:spcAft>
              <a:buNone/>
            </a:pPr>
            <a:r>
              <a:rPr lang="en-US" dirty="0">
                <a:latin typeface="Taca Pro" panose="02000503040000020004" pitchFamily="2" charset="77"/>
              </a:rPr>
              <a:t>Catherine Witt-</a:t>
            </a:r>
            <a:r>
              <a:rPr lang="en-US" dirty="0" err="1">
                <a:latin typeface="Taca Pro" panose="02000503040000020004" pitchFamily="2" charset="77"/>
              </a:rPr>
              <a:t>Buccheri</a:t>
            </a:r>
            <a:r>
              <a:rPr lang="en-US" dirty="0">
                <a:latin typeface="Taca Pro" panose="02000503040000020004" pitchFamily="2" charset="77"/>
              </a:rPr>
              <a:t>, 410-412-4044,  </a:t>
            </a:r>
            <a:r>
              <a:rPr lang="en-US" dirty="0" err="1">
                <a:latin typeface="Taca Pro" panose="02000503040000020004" pitchFamily="2" charset="77"/>
              </a:rPr>
              <a:t>catherine.buccheri@gmail.com</a:t>
            </a:r>
            <a:endParaRPr lang="en-US" dirty="0">
              <a:latin typeface="Taca Pro" panose="02000503040000020004" pitchFamily="2" charset="77"/>
            </a:endParaRPr>
          </a:p>
          <a:p>
            <a:pPr marL="0" indent="0">
              <a:buNone/>
            </a:pPr>
            <a:r>
              <a:rPr lang="en-US" b="1" dirty="0">
                <a:solidFill>
                  <a:srgbClr val="C00000"/>
                </a:solidFill>
                <a:latin typeface="Taca Pro" panose="02000503040000020004" pitchFamily="2" charset="77"/>
              </a:rPr>
              <a:t>Columbia</a:t>
            </a:r>
          </a:p>
          <a:p>
            <a:pPr marL="457200" lvl="1" indent="0">
              <a:spcAft>
                <a:spcPts val="600"/>
              </a:spcAft>
              <a:buNone/>
            </a:pPr>
            <a:r>
              <a:rPr lang="en-US" dirty="0">
                <a:latin typeface="Taca Pro" panose="02000503040000020004" pitchFamily="2" charset="77"/>
              </a:rPr>
              <a:t>Juan </a:t>
            </a:r>
            <a:r>
              <a:rPr lang="en-US" dirty="0" err="1">
                <a:latin typeface="Taca Pro" panose="02000503040000020004" pitchFamily="2" charset="77"/>
              </a:rPr>
              <a:t>Albertorio</a:t>
            </a:r>
            <a:r>
              <a:rPr lang="en-US" dirty="0">
                <a:latin typeface="Taca Pro" panose="02000503040000020004" pitchFamily="2" charset="77"/>
              </a:rPr>
              <a:t>, </a:t>
            </a:r>
            <a:r>
              <a:rPr lang="en-US" dirty="0" err="1">
                <a:latin typeface="Taca Pro" panose="02000503040000020004" pitchFamily="2" charset="77"/>
              </a:rPr>
              <a:t>juan@social-connection.org</a:t>
            </a:r>
            <a:endParaRPr lang="en-US" dirty="0">
              <a:latin typeface="Taca Pro" panose="02000503040000020004" pitchFamily="2" charset="77"/>
            </a:endParaRPr>
          </a:p>
          <a:p>
            <a:pPr marL="0" indent="0">
              <a:buNone/>
            </a:pPr>
            <a:r>
              <a:rPr lang="en-US" b="1" dirty="0">
                <a:solidFill>
                  <a:srgbClr val="C00000"/>
                </a:solidFill>
                <a:latin typeface="Taca Pro" panose="02000503040000020004" pitchFamily="2" charset="77"/>
              </a:rPr>
              <a:t>Easton</a:t>
            </a:r>
          </a:p>
          <a:p>
            <a:pPr marL="457200" lvl="1" indent="0">
              <a:spcAft>
                <a:spcPts val="600"/>
              </a:spcAft>
              <a:buNone/>
            </a:pPr>
            <a:r>
              <a:rPr lang="en-US" dirty="0">
                <a:latin typeface="Taca Pro" panose="02000503040000020004" pitchFamily="2" charset="77"/>
              </a:rPr>
              <a:t>Heather Grant/Talbot Thrive, 410-591-6092,  </a:t>
            </a:r>
            <a:r>
              <a:rPr lang="en-US" dirty="0" err="1">
                <a:latin typeface="Taca Pro" panose="02000503040000020004" pitchFamily="2" charset="77"/>
              </a:rPr>
              <a:t>web@talbotthrive.org</a:t>
            </a:r>
            <a:endParaRPr lang="en-US" dirty="0">
              <a:latin typeface="Taca Pro" panose="02000503040000020004" pitchFamily="2" charset="77"/>
            </a:endParaRPr>
          </a:p>
          <a:p>
            <a:pPr marL="0" indent="0">
              <a:buNone/>
            </a:pPr>
            <a:r>
              <a:rPr lang="en-US" b="1" dirty="0">
                <a:solidFill>
                  <a:srgbClr val="C00000"/>
                </a:solidFill>
                <a:latin typeface="Taca Pro" panose="02000503040000020004" pitchFamily="2" charset="77"/>
              </a:rPr>
              <a:t>Chestertown</a:t>
            </a:r>
          </a:p>
          <a:p>
            <a:pPr marL="457200" lvl="1" indent="0">
              <a:spcAft>
                <a:spcPts val="600"/>
              </a:spcAft>
              <a:buNone/>
            </a:pPr>
            <a:r>
              <a:rPr lang="en-US" dirty="0">
                <a:latin typeface="Taca Pro" panose="02000503040000020004" pitchFamily="2" charset="77"/>
              </a:rPr>
              <a:t>Owen Bailey, 410-810-4864,  </a:t>
            </a:r>
            <a:r>
              <a:rPr lang="en-US" dirty="0" err="1">
                <a:latin typeface="Taca Pro" panose="02000503040000020004" pitchFamily="2" charset="77"/>
              </a:rPr>
              <a:t>obailey@eslc.org</a:t>
            </a:r>
            <a:endParaRPr lang="en-US" dirty="0">
              <a:latin typeface="Taca Pro" panose="02000503040000020004" pitchFamily="2" charset="77"/>
            </a:endParaRPr>
          </a:p>
          <a:p>
            <a:pPr marL="0" indent="0">
              <a:buNone/>
            </a:pPr>
            <a:r>
              <a:rPr lang="en-US" b="1" dirty="0">
                <a:solidFill>
                  <a:srgbClr val="C00000"/>
                </a:solidFill>
                <a:latin typeface="Taca Pro" panose="02000503040000020004" pitchFamily="2" charset="77"/>
              </a:rPr>
              <a:t>Friends House (Sandy Spring)</a:t>
            </a:r>
          </a:p>
          <a:p>
            <a:pPr marL="457200" lvl="1" indent="0">
              <a:spcAft>
                <a:spcPts val="600"/>
              </a:spcAft>
              <a:buNone/>
            </a:pPr>
            <a:r>
              <a:rPr lang="en-US" dirty="0" err="1">
                <a:latin typeface="Taca Pro" panose="02000503040000020004" pitchFamily="2" charset="77"/>
              </a:rPr>
              <a:t>Kadine</a:t>
            </a:r>
            <a:r>
              <a:rPr lang="en-US" dirty="0">
                <a:latin typeface="Taca Pro" panose="02000503040000020004" pitchFamily="2" charset="77"/>
              </a:rPr>
              <a:t> Mitchell, 301-924-7511,  </a:t>
            </a:r>
            <a:r>
              <a:rPr lang="en-US" dirty="0" err="1">
                <a:latin typeface="Taca Pro" panose="02000503040000020004" pitchFamily="2" charset="77"/>
              </a:rPr>
              <a:t>kmitchell@friendshouse.com</a:t>
            </a:r>
            <a:r>
              <a:rPr lang="en-US" b="1" dirty="0">
                <a:solidFill>
                  <a:srgbClr val="C00000"/>
                </a:solidFill>
                <a:latin typeface="Taca Pro" panose="02000503040000020004" pitchFamily="2" charset="77"/>
              </a:rPr>
              <a:t> </a:t>
            </a:r>
          </a:p>
          <a:p>
            <a:pPr marL="0" indent="0">
              <a:buNone/>
            </a:pPr>
            <a:r>
              <a:rPr lang="en-US" b="1" dirty="0">
                <a:solidFill>
                  <a:srgbClr val="C00000"/>
                </a:solidFill>
                <a:latin typeface="Taca Pro" panose="02000503040000020004" pitchFamily="2" charset="77"/>
              </a:rPr>
              <a:t>Frederick</a:t>
            </a:r>
          </a:p>
          <a:p>
            <a:pPr marL="457200" lvl="1" indent="0">
              <a:buNone/>
            </a:pPr>
            <a:r>
              <a:rPr lang="en-US" dirty="0">
                <a:latin typeface="Taca Pro" panose="02000503040000020004" pitchFamily="2" charset="77"/>
              </a:rPr>
              <a:t>Shayne Boucher,  </a:t>
            </a:r>
            <a:r>
              <a:rPr lang="en-US" dirty="0" err="1">
                <a:latin typeface="Taca Pro" panose="02000503040000020004" pitchFamily="2" charset="77"/>
              </a:rPr>
              <a:t>shayne@bikefrederick.org</a:t>
            </a:r>
            <a:endParaRPr lang="en-US" dirty="0">
              <a:latin typeface="Taca Pro" panose="02000503040000020004" pitchFamily="2" charset="77"/>
            </a:endParaRPr>
          </a:p>
        </p:txBody>
      </p:sp>
      <p:pic>
        <p:nvPicPr>
          <p:cNvPr id="4" name="CUA_main_logo_english.png" descr="CUA_main_logo_english.png">
            <a:extLst>
              <a:ext uri="{FF2B5EF4-FFF2-40B4-BE49-F238E27FC236}">
                <a16:creationId xmlns:a16="http://schemas.microsoft.com/office/drawing/2014/main" id="{885100E6-F135-8BBA-5384-ADEE67BBE9FB}"/>
              </a:ext>
            </a:extLst>
          </p:cNvPr>
          <p:cNvPicPr>
            <a:picLocks noChangeAspect="1"/>
          </p:cNvPicPr>
          <p:nvPr/>
        </p:nvPicPr>
        <p:blipFill>
          <a:blip r:embed="rId3"/>
          <a:stretch>
            <a:fillRect/>
          </a:stretch>
        </p:blipFill>
        <p:spPr>
          <a:xfrm>
            <a:off x="10457644" y="6007380"/>
            <a:ext cx="1374159" cy="516065"/>
          </a:xfrm>
          <a:prstGeom prst="rect">
            <a:avLst/>
          </a:prstGeom>
          <a:ln w="12700">
            <a:miter lim="400000"/>
          </a:ln>
        </p:spPr>
      </p:pic>
    </p:spTree>
    <p:extLst>
      <p:ext uri="{BB962C8B-B14F-4D97-AF65-F5344CB8AC3E}">
        <p14:creationId xmlns:p14="http://schemas.microsoft.com/office/powerpoint/2010/main" val="27382647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group of people riding bicycles on a road&#10;&#10;Description automatically generated">
            <a:extLst>
              <a:ext uri="{FF2B5EF4-FFF2-40B4-BE49-F238E27FC236}">
                <a16:creationId xmlns:a16="http://schemas.microsoft.com/office/drawing/2014/main" id="{0BF804A2-1858-37DD-7574-985B0BF452E3}"/>
              </a:ext>
            </a:extLst>
          </p:cNvPr>
          <p:cNvPicPr>
            <a:picLocks noGrp="1" noChangeAspect="1"/>
          </p:cNvPicPr>
          <p:nvPr>
            <p:ph idx="1"/>
          </p:nvPr>
        </p:nvPicPr>
        <p:blipFill>
          <a:blip r:embed="rId3"/>
          <a:stretch>
            <a:fillRect/>
          </a:stretch>
        </p:blipFill>
        <p:spPr>
          <a:xfrm>
            <a:off x="-76200" y="-681782"/>
            <a:ext cx="12344399" cy="8221563"/>
          </a:xfrm>
        </p:spPr>
      </p:pic>
      <p:sp>
        <p:nvSpPr>
          <p:cNvPr id="2" name="Title 1">
            <a:extLst>
              <a:ext uri="{FF2B5EF4-FFF2-40B4-BE49-F238E27FC236}">
                <a16:creationId xmlns:a16="http://schemas.microsoft.com/office/drawing/2014/main" id="{9F0B0FD7-B96A-2001-8909-3965FA7B21C5}"/>
              </a:ext>
            </a:extLst>
          </p:cNvPr>
          <p:cNvSpPr>
            <a:spLocks noGrp="1"/>
          </p:cNvSpPr>
          <p:nvPr>
            <p:ph type="title"/>
          </p:nvPr>
        </p:nvSpPr>
        <p:spPr>
          <a:xfrm>
            <a:off x="838347" y="330200"/>
            <a:ext cx="4744544" cy="1200329"/>
          </a:xfrm>
          <a:solidFill>
            <a:srgbClr val="C00000"/>
          </a:solidFill>
        </p:spPr>
        <p:txBody>
          <a:bodyPr>
            <a:normAutofit fontScale="90000"/>
          </a:bodyPr>
          <a:lstStyle/>
          <a:p>
            <a:pPr algn="ctr"/>
            <a:r>
              <a:rPr lang="en-US" dirty="0">
                <a:solidFill>
                  <a:schemeClr val="bg1"/>
                </a:solidFill>
                <a:latin typeface="Taca Pro" panose="02000503040000020004" pitchFamily="2" charset="77"/>
              </a:rPr>
              <a:t>QUESTIONS?</a:t>
            </a:r>
            <a:br>
              <a:rPr lang="en-US" b="1" dirty="0">
                <a:solidFill>
                  <a:schemeClr val="bg1"/>
                </a:solidFill>
                <a:latin typeface="Taca Pro" panose="02000503040000020004" pitchFamily="2" charset="77"/>
              </a:rPr>
            </a:br>
            <a:r>
              <a:rPr lang="en-US" sz="4000" dirty="0" err="1">
                <a:solidFill>
                  <a:schemeClr val="bg1"/>
                </a:solidFill>
                <a:latin typeface="+mn-lt"/>
              </a:rPr>
              <a:t>CWA@BikeAAA.org</a:t>
            </a:r>
            <a:endParaRPr lang="en-US" sz="4000" dirty="0">
              <a:solidFill>
                <a:schemeClr val="bg1"/>
              </a:solidFill>
              <a:latin typeface="+mn-lt"/>
            </a:endParaRPr>
          </a:p>
        </p:txBody>
      </p:sp>
      <p:sp>
        <p:nvSpPr>
          <p:cNvPr id="3" name="TextBox 2">
            <a:extLst>
              <a:ext uri="{FF2B5EF4-FFF2-40B4-BE49-F238E27FC236}">
                <a16:creationId xmlns:a16="http://schemas.microsoft.com/office/drawing/2014/main" id="{B29734FC-FC7D-495F-5D74-1036812DC261}"/>
              </a:ext>
            </a:extLst>
          </p:cNvPr>
          <p:cNvSpPr txBox="1"/>
          <p:nvPr/>
        </p:nvSpPr>
        <p:spPr>
          <a:xfrm>
            <a:off x="551357" y="5327471"/>
            <a:ext cx="2877643" cy="1200329"/>
          </a:xfrm>
          <a:prstGeom prst="rect">
            <a:avLst/>
          </a:prstGeom>
          <a:noFill/>
        </p:spPr>
        <p:txBody>
          <a:bodyPr wrap="square" rtlCol="0">
            <a:spAutoFit/>
          </a:bodyPr>
          <a:lstStyle/>
          <a:p>
            <a:r>
              <a:rPr lang="en-US" dirty="0"/>
              <a:t>Photo from 2014 trip </a:t>
            </a:r>
          </a:p>
          <a:p>
            <a:r>
              <a:rPr lang="en-US" dirty="0"/>
              <a:t>from Odense, Denmark </a:t>
            </a:r>
          </a:p>
          <a:p>
            <a:r>
              <a:rPr lang="en-US" dirty="0"/>
              <a:t>to Hamburg, Germany </a:t>
            </a:r>
          </a:p>
          <a:p>
            <a:r>
              <a:rPr lang="en-US" dirty="0"/>
              <a:t>with 20 elderly passengers.</a:t>
            </a:r>
          </a:p>
        </p:txBody>
      </p:sp>
    </p:spTree>
    <p:extLst>
      <p:ext uri="{BB962C8B-B14F-4D97-AF65-F5344CB8AC3E}">
        <p14:creationId xmlns:p14="http://schemas.microsoft.com/office/powerpoint/2010/main" val="28698560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erson pushing a bicycle with a group of people in a cart&#10;&#10;Description automatically generated">
            <a:extLst>
              <a:ext uri="{FF2B5EF4-FFF2-40B4-BE49-F238E27FC236}">
                <a16:creationId xmlns:a16="http://schemas.microsoft.com/office/drawing/2014/main" id="{BAD415A1-F3A6-C048-5F10-79E38EF3363C}"/>
              </a:ext>
            </a:extLst>
          </p:cNvPr>
          <p:cNvPicPr>
            <a:picLocks noChangeAspect="1"/>
          </p:cNvPicPr>
          <p:nvPr/>
        </p:nvPicPr>
        <p:blipFill rotWithShape="1">
          <a:blip r:embed="rId3"/>
          <a:srcRect l="14782" t="14780" r="16276" b="23538"/>
          <a:stretch/>
        </p:blipFill>
        <p:spPr>
          <a:xfrm>
            <a:off x="8069313" y="4528127"/>
            <a:ext cx="3493515" cy="2083742"/>
          </a:xfrm>
          <a:prstGeom prst="rect">
            <a:avLst/>
          </a:prstGeom>
        </p:spPr>
      </p:pic>
      <p:sp>
        <p:nvSpPr>
          <p:cNvPr id="2" name="Title 1">
            <a:extLst>
              <a:ext uri="{FF2B5EF4-FFF2-40B4-BE49-F238E27FC236}">
                <a16:creationId xmlns:a16="http://schemas.microsoft.com/office/drawing/2014/main" id="{910EF6EE-183C-2FFC-FA8E-BC66756C2ECA}"/>
              </a:ext>
            </a:extLst>
          </p:cNvPr>
          <p:cNvSpPr>
            <a:spLocks noGrp="1"/>
          </p:cNvSpPr>
          <p:nvPr>
            <p:ph type="title"/>
          </p:nvPr>
        </p:nvSpPr>
        <p:spPr>
          <a:xfrm>
            <a:off x="0" y="0"/>
            <a:ext cx="3305112" cy="6858000"/>
          </a:xfrm>
          <a:solidFill>
            <a:srgbClr val="91D3C6"/>
          </a:solidFill>
        </p:spPr>
        <p:txBody>
          <a:bodyPr anchor="ctr">
            <a:normAutofit/>
          </a:bodyPr>
          <a:lstStyle/>
          <a:p>
            <a:pPr algn="ctr">
              <a:spcAft>
                <a:spcPts val="600"/>
              </a:spcAft>
            </a:pPr>
            <a:r>
              <a:rPr lang="en-US" b="1" dirty="0">
                <a:latin typeface="Taca Pro" panose="02000503040000020004" pitchFamily="2" charset="77"/>
              </a:rPr>
              <a:t>What is CYCLING WITHOUT AGE?</a:t>
            </a:r>
            <a:br>
              <a:rPr lang="en-US" b="1" dirty="0">
                <a:latin typeface="Taca Pro" panose="02000503040000020004" pitchFamily="2" charset="77"/>
              </a:rPr>
            </a:br>
            <a:br>
              <a:rPr lang="en-US" b="1" dirty="0">
                <a:latin typeface="Taca Pro" panose="02000503040000020004" pitchFamily="2" charset="77"/>
              </a:rPr>
            </a:br>
            <a:br>
              <a:rPr lang="en-US" b="1" dirty="0">
                <a:latin typeface="Taca Pro" panose="02000503040000020004" pitchFamily="2" charset="77"/>
              </a:rPr>
            </a:br>
            <a:br>
              <a:rPr lang="en-US" b="1" dirty="0">
                <a:latin typeface="Taca Pro" panose="02000503040000020004" pitchFamily="2" charset="77"/>
              </a:rPr>
            </a:br>
            <a:endParaRPr lang="en-US" b="1" dirty="0">
              <a:latin typeface="Taca Pro" panose="02000503040000020004" pitchFamily="2" charset="77"/>
            </a:endParaRPr>
          </a:p>
        </p:txBody>
      </p:sp>
      <p:pic>
        <p:nvPicPr>
          <p:cNvPr id="4" name="Picture 3" descr="A person pushing a person on a tricycle&#10;&#10;Description automatically generated">
            <a:extLst>
              <a:ext uri="{FF2B5EF4-FFF2-40B4-BE49-F238E27FC236}">
                <a16:creationId xmlns:a16="http://schemas.microsoft.com/office/drawing/2014/main" id="{75621196-4485-7E42-BFED-DFE25740CD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3727" y="299944"/>
            <a:ext cx="2718863" cy="1808044"/>
          </a:xfrm>
          <a:prstGeom prst="rect">
            <a:avLst/>
          </a:prstGeom>
        </p:spPr>
      </p:pic>
      <p:pic>
        <p:nvPicPr>
          <p:cNvPr id="5" name="Picture 4" descr="A group of people riding bicycles on a road&#10;&#10;Description automatically generated">
            <a:extLst>
              <a:ext uri="{FF2B5EF4-FFF2-40B4-BE49-F238E27FC236}">
                <a16:creationId xmlns:a16="http://schemas.microsoft.com/office/drawing/2014/main" id="{2E83878E-94D9-5969-5AF8-E993782254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1345" y="4281010"/>
            <a:ext cx="3251176" cy="2438382"/>
          </a:xfrm>
          <a:prstGeom prst="rect">
            <a:avLst/>
          </a:prstGeom>
        </p:spPr>
      </p:pic>
      <p:pic>
        <p:nvPicPr>
          <p:cNvPr id="6" name="Picture 5" descr="A group of people on a cart with red blankets&#10;&#10;Description automatically generated">
            <a:extLst>
              <a:ext uri="{FF2B5EF4-FFF2-40B4-BE49-F238E27FC236}">
                <a16:creationId xmlns:a16="http://schemas.microsoft.com/office/drawing/2014/main" id="{053EF45D-D200-D46A-49BC-3FBF05C903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25525" y="2504431"/>
            <a:ext cx="2815482" cy="2111612"/>
          </a:xfrm>
          <a:prstGeom prst="rect">
            <a:avLst/>
          </a:prstGeom>
        </p:spPr>
      </p:pic>
      <p:pic>
        <p:nvPicPr>
          <p:cNvPr id="8" name="Picture 7" descr="A group of people in wheelchairs&#10;&#10;Description automatically generated">
            <a:extLst>
              <a:ext uri="{FF2B5EF4-FFF2-40B4-BE49-F238E27FC236}">
                <a16:creationId xmlns:a16="http://schemas.microsoft.com/office/drawing/2014/main" id="{B5320398-F1D5-D84B-DCFA-1FDEE4E06AB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24116" y="2174276"/>
            <a:ext cx="3251176" cy="2162032"/>
          </a:xfrm>
          <a:prstGeom prst="rect">
            <a:avLst/>
          </a:prstGeom>
        </p:spPr>
      </p:pic>
      <p:pic>
        <p:nvPicPr>
          <p:cNvPr id="9" name="Picture 8" descr="A group of people riding bicycles with a cart&#10;&#10;Description automatically generated">
            <a:extLst>
              <a:ext uri="{FF2B5EF4-FFF2-40B4-BE49-F238E27FC236}">
                <a16:creationId xmlns:a16="http://schemas.microsoft.com/office/drawing/2014/main" id="{72947E40-B14C-D21F-5A28-9E655DD53B5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40137" y="185374"/>
            <a:ext cx="3219239" cy="2140794"/>
          </a:xfrm>
          <a:prstGeom prst="rect">
            <a:avLst/>
          </a:prstGeom>
        </p:spPr>
      </p:pic>
      <p:pic>
        <p:nvPicPr>
          <p:cNvPr id="10" name="Picture 9" descr="A group of women in a wheelchair&#10;&#10;Description automatically generated">
            <a:extLst>
              <a:ext uri="{FF2B5EF4-FFF2-40B4-BE49-F238E27FC236}">
                <a16:creationId xmlns:a16="http://schemas.microsoft.com/office/drawing/2014/main" id="{C4C5BB23-7DBF-E7A0-517C-0D7BBA8710E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67209" y="2025184"/>
            <a:ext cx="1855597" cy="2790372"/>
          </a:xfrm>
          <a:prstGeom prst="rect">
            <a:avLst/>
          </a:prstGeom>
        </p:spPr>
      </p:pic>
      <p:sp>
        <p:nvSpPr>
          <p:cNvPr id="3" name="TextBox 2">
            <a:extLst>
              <a:ext uri="{FF2B5EF4-FFF2-40B4-BE49-F238E27FC236}">
                <a16:creationId xmlns:a16="http://schemas.microsoft.com/office/drawing/2014/main" id="{B8BC2F1D-B533-C6BA-D94E-0C03E6191EB1}"/>
              </a:ext>
            </a:extLst>
          </p:cNvPr>
          <p:cNvSpPr txBox="1"/>
          <p:nvPr/>
        </p:nvSpPr>
        <p:spPr>
          <a:xfrm>
            <a:off x="5562378" y="299944"/>
            <a:ext cx="966931" cy="369332"/>
          </a:xfrm>
          <a:prstGeom prst="rect">
            <a:avLst/>
          </a:prstGeom>
          <a:noFill/>
        </p:spPr>
        <p:txBody>
          <a:bodyPr wrap="none" rtlCol="0">
            <a:spAutoFit/>
          </a:bodyPr>
          <a:lstStyle/>
          <a:p>
            <a:r>
              <a:rPr lang="en-US" dirty="0">
                <a:latin typeface="Taca Pro" panose="02000503040000020004" pitchFamily="2" charset="77"/>
              </a:rPr>
              <a:t>Canada</a:t>
            </a:r>
          </a:p>
        </p:txBody>
      </p:sp>
      <p:sp>
        <p:nvSpPr>
          <p:cNvPr id="11" name="TextBox 10">
            <a:extLst>
              <a:ext uri="{FF2B5EF4-FFF2-40B4-BE49-F238E27FC236}">
                <a16:creationId xmlns:a16="http://schemas.microsoft.com/office/drawing/2014/main" id="{0D0810D7-985A-3F33-A4F8-FE6BA8C81EED}"/>
              </a:ext>
            </a:extLst>
          </p:cNvPr>
          <p:cNvSpPr txBox="1"/>
          <p:nvPr/>
        </p:nvSpPr>
        <p:spPr>
          <a:xfrm>
            <a:off x="7991797" y="324151"/>
            <a:ext cx="1019318" cy="369332"/>
          </a:xfrm>
          <a:prstGeom prst="rect">
            <a:avLst/>
          </a:prstGeom>
          <a:noFill/>
        </p:spPr>
        <p:txBody>
          <a:bodyPr wrap="none" rtlCol="0">
            <a:spAutoFit/>
          </a:bodyPr>
          <a:lstStyle/>
          <a:p>
            <a:r>
              <a:rPr lang="en-US" dirty="0">
                <a:latin typeface="Taca Pro" panose="02000503040000020004" pitchFamily="2" charset="77"/>
              </a:rPr>
              <a:t>Sweden</a:t>
            </a:r>
          </a:p>
        </p:txBody>
      </p:sp>
      <p:sp>
        <p:nvSpPr>
          <p:cNvPr id="12" name="TextBox 11">
            <a:extLst>
              <a:ext uri="{FF2B5EF4-FFF2-40B4-BE49-F238E27FC236}">
                <a16:creationId xmlns:a16="http://schemas.microsoft.com/office/drawing/2014/main" id="{9ABD0EBF-432B-2557-BB27-9D2F5B90B029}"/>
              </a:ext>
            </a:extLst>
          </p:cNvPr>
          <p:cNvSpPr txBox="1"/>
          <p:nvPr/>
        </p:nvSpPr>
        <p:spPr>
          <a:xfrm>
            <a:off x="9276594" y="4636501"/>
            <a:ext cx="1239442" cy="369332"/>
          </a:xfrm>
          <a:prstGeom prst="rect">
            <a:avLst/>
          </a:prstGeom>
          <a:noFill/>
        </p:spPr>
        <p:txBody>
          <a:bodyPr wrap="none" rtlCol="0">
            <a:spAutoFit/>
          </a:bodyPr>
          <a:lstStyle/>
          <a:p>
            <a:r>
              <a:rPr lang="en-US" dirty="0">
                <a:solidFill>
                  <a:schemeClr val="bg1"/>
                </a:solidFill>
                <a:latin typeface="Taca Pro" panose="02000503040000020004" pitchFamily="2" charset="77"/>
              </a:rPr>
              <a:t>Singapore</a:t>
            </a:r>
          </a:p>
        </p:txBody>
      </p:sp>
      <p:sp>
        <p:nvSpPr>
          <p:cNvPr id="13" name="TextBox 12">
            <a:extLst>
              <a:ext uri="{FF2B5EF4-FFF2-40B4-BE49-F238E27FC236}">
                <a16:creationId xmlns:a16="http://schemas.microsoft.com/office/drawing/2014/main" id="{3F10B15A-1A7D-D3CA-E834-5BE09ED0CD90}"/>
              </a:ext>
            </a:extLst>
          </p:cNvPr>
          <p:cNvSpPr txBox="1"/>
          <p:nvPr/>
        </p:nvSpPr>
        <p:spPr>
          <a:xfrm>
            <a:off x="4118871" y="6242537"/>
            <a:ext cx="1128579" cy="369332"/>
          </a:xfrm>
          <a:prstGeom prst="rect">
            <a:avLst/>
          </a:prstGeom>
          <a:noFill/>
        </p:spPr>
        <p:txBody>
          <a:bodyPr wrap="none" rtlCol="0">
            <a:spAutoFit/>
          </a:bodyPr>
          <a:lstStyle/>
          <a:p>
            <a:r>
              <a:rPr lang="en-US" dirty="0">
                <a:latin typeface="Taca Pro" panose="02000503040000020004" pitchFamily="2" charset="77"/>
              </a:rPr>
              <a:t>Denmark</a:t>
            </a:r>
          </a:p>
        </p:txBody>
      </p:sp>
      <p:sp>
        <p:nvSpPr>
          <p:cNvPr id="14" name="TextBox 13">
            <a:extLst>
              <a:ext uri="{FF2B5EF4-FFF2-40B4-BE49-F238E27FC236}">
                <a16:creationId xmlns:a16="http://schemas.microsoft.com/office/drawing/2014/main" id="{DAE9845F-2734-BDD5-18D1-D2C3403BBEE1}"/>
              </a:ext>
            </a:extLst>
          </p:cNvPr>
          <p:cNvSpPr txBox="1"/>
          <p:nvPr/>
        </p:nvSpPr>
        <p:spPr>
          <a:xfrm>
            <a:off x="9901225" y="2174276"/>
            <a:ext cx="771365" cy="369332"/>
          </a:xfrm>
          <a:prstGeom prst="rect">
            <a:avLst/>
          </a:prstGeom>
          <a:noFill/>
        </p:spPr>
        <p:txBody>
          <a:bodyPr wrap="none" rtlCol="0">
            <a:spAutoFit/>
          </a:bodyPr>
          <a:lstStyle/>
          <a:p>
            <a:r>
              <a:rPr lang="en-US" dirty="0">
                <a:latin typeface="Taca Pro" panose="02000503040000020004" pitchFamily="2" charset="77"/>
              </a:rPr>
              <a:t>Spain</a:t>
            </a:r>
          </a:p>
        </p:txBody>
      </p:sp>
      <p:sp>
        <p:nvSpPr>
          <p:cNvPr id="15" name="TextBox 14">
            <a:extLst>
              <a:ext uri="{FF2B5EF4-FFF2-40B4-BE49-F238E27FC236}">
                <a16:creationId xmlns:a16="http://schemas.microsoft.com/office/drawing/2014/main" id="{E86BEE3A-1D81-317B-C413-4720C67C6483}"/>
              </a:ext>
            </a:extLst>
          </p:cNvPr>
          <p:cNvSpPr txBox="1"/>
          <p:nvPr/>
        </p:nvSpPr>
        <p:spPr>
          <a:xfrm>
            <a:off x="6937272" y="4490811"/>
            <a:ext cx="1132041" cy="369332"/>
          </a:xfrm>
          <a:prstGeom prst="rect">
            <a:avLst/>
          </a:prstGeom>
          <a:noFill/>
        </p:spPr>
        <p:txBody>
          <a:bodyPr wrap="none" rtlCol="0">
            <a:spAutoFit/>
          </a:bodyPr>
          <a:lstStyle/>
          <a:p>
            <a:r>
              <a:rPr lang="en-US" dirty="0">
                <a:solidFill>
                  <a:schemeClr val="bg1"/>
                </a:solidFill>
                <a:latin typeface="Taca Pro" panose="02000503040000020004" pitchFamily="2" charset="77"/>
              </a:rPr>
              <a:t>Colorado</a:t>
            </a:r>
          </a:p>
        </p:txBody>
      </p:sp>
      <p:sp>
        <p:nvSpPr>
          <p:cNvPr id="16" name="TextBox 15">
            <a:extLst>
              <a:ext uri="{FF2B5EF4-FFF2-40B4-BE49-F238E27FC236}">
                <a16:creationId xmlns:a16="http://schemas.microsoft.com/office/drawing/2014/main" id="{300DC4E4-AADB-0828-258B-3C02A96FE0A6}"/>
              </a:ext>
            </a:extLst>
          </p:cNvPr>
          <p:cNvSpPr txBox="1"/>
          <p:nvPr/>
        </p:nvSpPr>
        <p:spPr>
          <a:xfrm>
            <a:off x="5149756" y="3966976"/>
            <a:ext cx="1104790" cy="369332"/>
          </a:xfrm>
          <a:prstGeom prst="rect">
            <a:avLst/>
          </a:prstGeom>
          <a:noFill/>
        </p:spPr>
        <p:txBody>
          <a:bodyPr wrap="none" rtlCol="0">
            <a:spAutoFit/>
          </a:bodyPr>
          <a:lstStyle/>
          <a:p>
            <a:r>
              <a:rPr lang="en-US" dirty="0">
                <a:solidFill>
                  <a:schemeClr val="bg1"/>
                </a:solidFill>
                <a:latin typeface="Taca Pro" panose="02000503040000020004" pitchFamily="2" charset="77"/>
              </a:rPr>
              <a:t>Australia</a:t>
            </a:r>
          </a:p>
        </p:txBody>
      </p:sp>
      <p:sp>
        <p:nvSpPr>
          <p:cNvPr id="7" name="TextBox 6">
            <a:extLst>
              <a:ext uri="{FF2B5EF4-FFF2-40B4-BE49-F238E27FC236}">
                <a16:creationId xmlns:a16="http://schemas.microsoft.com/office/drawing/2014/main" id="{89B5F40E-E89C-92F9-EE86-B1AAF696FC39}"/>
              </a:ext>
            </a:extLst>
          </p:cNvPr>
          <p:cNvSpPr txBox="1"/>
          <p:nvPr/>
        </p:nvSpPr>
        <p:spPr>
          <a:xfrm>
            <a:off x="324356" y="3841880"/>
            <a:ext cx="3060246" cy="2585323"/>
          </a:xfrm>
          <a:prstGeom prst="rect">
            <a:avLst/>
          </a:prstGeom>
          <a:noFill/>
        </p:spPr>
        <p:txBody>
          <a:bodyPr wrap="square" rtlCol="0">
            <a:spAutoFit/>
          </a:bodyPr>
          <a:lstStyle/>
          <a:p>
            <a:r>
              <a:rPr lang="en-US" sz="1800" dirty="0">
                <a:latin typeface="Taca Pro" panose="02000503040000020004" pitchFamily="2" charset="77"/>
              </a:rPr>
              <a:t>Started in 2012 Denmark</a:t>
            </a:r>
            <a:br>
              <a:rPr lang="en-US" sz="1800" dirty="0">
                <a:latin typeface="Taca Pro" panose="02000503040000020004" pitchFamily="2" charset="77"/>
              </a:rPr>
            </a:br>
            <a:r>
              <a:rPr lang="en-US" sz="1800" dirty="0">
                <a:latin typeface="Taca Pro" panose="02000503040000020004" pitchFamily="2" charset="77"/>
              </a:rPr>
              <a:t>Worldwide</a:t>
            </a:r>
            <a:br>
              <a:rPr lang="en-US" sz="1800" dirty="0">
                <a:latin typeface="Taca Pro" panose="02000503040000020004" pitchFamily="2" charset="77"/>
              </a:rPr>
            </a:br>
            <a:r>
              <a:rPr lang="en-US" sz="1800" dirty="0">
                <a:latin typeface="Taca Pro" panose="02000503040000020004" pitchFamily="2" charset="77"/>
              </a:rPr>
              <a:t>Rides always free</a:t>
            </a:r>
            <a:br>
              <a:rPr lang="en-US" sz="1800" dirty="0">
                <a:latin typeface="Taca Pro" panose="02000503040000020004" pitchFamily="2" charset="77"/>
              </a:rPr>
            </a:br>
            <a:br>
              <a:rPr lang="en-US" sz="1800" dirty="0">
                <a:latin typeface="Taca Pro" panose="02000503040000020004" pitchFamily="2" charset="77"/>
              </a:rPr>
            </a:br>
            <a:r>
              <a:rPr lang="en-US" sz="1800" dirty="0">
                <a:latin typeface="Taca Pro" panose="02000503040000020004" pitchFamily="2" charset="77"/>
              </a:rPr>
              <a:t>Relationships</a:t>
            </a:r>
            <a:br>
              <a:rPr lang="en-US" sz="1800" dirty="0">
                <a:latin typeface="Taca Pro" panose="02000503040000020004" pitchFamily="2" charset="77"/>
              </a:rPr>
            </a:br>
            <a:r>
              <a:rPr lang="en-US" sz="1800" dirty="0">
                <a:latin typeface="Taca Pro" panose="02000503040000020004" pitchFamily="2" charset="77"/>
              </a:rPr>
              <a:t>Story-telling</a:t>
            </a:r>
            <a:br>
              <a:rPr lang="en-US" sz="1800" dirty="0">
                <a:latin typeface="Taca Pro" panose="02000503040000020004" pitchFamily="2" charset="77"/>
              </a:rPr>
            </a:br>
            <a:r>
              <a:rPr lang="en-US" sz="1800" dirty="0">
                <a:latin typeface="Taca Pro" panose="02000503040000020004" pitchFamily="2" charset="77"/>
              </a:rPr>
              <a:t>Sensory Stimulation</a:t>
            </a:r>
            <a:br>
              <a:rPr lang="en-US" sz="1800" dirty="0">
                <a:latin typeface="Taca Pro" panose="02000503040000020004" pitchFamily="2" charset="77"/>
              </a:rPr>
            </a:br>
            <a:r>
              <a:rPr lang="en-US" sz="1800" dirty="0">
                <a:latin typeface="Taca Pro" panose="02000503040000020004" pitchFamily="2" charset="77"/>
              </a:rPr>
              <a:t>Joy</a:t>
            </a:r>
            <a:br>
              <a:rPr lang="en-US" sz="1800" dirty="0">
                <a:latin typeface="Taca Pro" panose="02000503040000020004" pitchFamily="2" charset="77"/>
              </a:rPr>
            </a:br>
            <a:endParaRPr lang="en-US" dirty="0"/>
          </a:p>
        </p:txBody>
      </p:sp>
    </p:spTree>
    <p:extLst>
      <p:ext uri="{BB962C8B-B14F-4D97-AF65-F5344CB8AC3E}">
        <p14:creationId xmlns:p14="http://schemas.microsoft.com/office/powerpoint/2010/main" val="10979390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22E49-2C6D-EB54-A6F7-DFAE90D5196D}"/>
              </a:ext>
            </a:extLst>
          </p:cNvPr>
          <p:cNvSpPr>
            <a:spLocks noGrp="1"/>
          </p:cNvSpPr>
          <p:nvPr>
            <p:ph type="title"/>
          </p:nvPr>
        </p:nvSpPr>
        <p:spPr>
          <a:xfrm>
            <a:off x="546497" y="425200"/>
            <a:ext cx="5090374" cy="756189"/>
          </a:xfrm>
          <a:solidFill>
            <a:srgbClr val="C00000"/>
          </a:solidFill>
        </p:spPr>
        <p:txBody>
          <a:bodyPr>
            <a:noAutofit/>
          </a:bodyPr>
          <a:lstStyle/>
          <a:p>
            <a:pPr algn="ctr">
              <a:lnSpc>
                <a:spcPct val="90000"/>
              </a:lnSpc>
            </a:pPr>
            <a:r>
              <a:rPr lang="en-US" sz="3600" b="1" dirty="0">
                <a:solidFill>
                  <a:schemeClr val="bg1"/>
                </a:solidFill>
                <a:latin typeface="Taca Pro" panose="02000503040000020004" pitchFamily="2" charset="77"/>
              </a:rPr>
              <a:t>GUIDING PRINCIPLES</a:t>
            </a:r>
          </a:p>
        </p:txBody>
      </p:sp>
      <p:sp>
        <p:nvSpPr>
          <p:cNvPr id="3" name="Content Placeholder 2">
            <a:extLst>
              <a:ext uri="{FF2B5EF4-FFF2-40B4-BE49-F238E27FC236}">
                <a16:creationId xmlns:a16="http://schemas.microsoft.com/office/drawing/2014/main" id="{3D2FBDBF-DEAC-CD1F-FE15-0D2436C37FD1}"/>
              </a:ext>
            </a:extLst>
          </p:cNvPr>
          <p:cNvSpPr>
            <a:spLocks noGrp="1"/>
          </p:cNvSpPr>
          <p:nvPr>
            <p:ph idx="1"/>
          </p:nvPr>
        </p:nvSpPr>
        <p:spPr>
          <a:xfrm>
            <a:off x="1400537" y="1648690"/>
            <a:ext cx="3213027" cy="4156363"/>
          </a:xfrm>
        </p:spPr>
        <p:txBody>
          <a:bodyPr>
            <a:normAutofit/>
          </a:bodyPr>
          <a:lstStyle/>
          <a:p>
            <a:r>
              <a:rPr lang="en-US" sz="3200" dirty="0">
                <a:latin typeface="Taca Pro" panose="02000503040000020004" pitchFamily="2" charset="77"/>
              </a:rPr>
              <a:t>Generosity</a:t>
            </a:r>
          </a:p>
          <a:p>
            <a:r>
              <a:rPr lang="en-US" sz="3200" dirty="0">
                <a:latin typeface="Taca Pro" panose="02000503040000020004" pitchFamily="2" charset="77"/>
              </a:rPr>
              <a:t>Slowness </a:t>
            </a:r>
          </a:p>
          <a:p>
            <a:r>
              <a:rPr lang="en-US" sz="3200" dirty="0">
                <a:latin typeface="Taca Pro" panose="02000503040000020004" pitchFamily="2" charset="77"/>
              </a:rPr>
              <a:t>Storytelling</a:t>
            </a:r>
          </a:p>
          <a:p>
            <a:r>
              <a:rPr lang="en-US" sz="3200" dirty="0">
                <a:latin typeface="Taca Pro" panose="02000503040000020004" pitchFamily="2" charset="77"/>
              </a:rPr>
              <a:t>Relationships</a:t>
            </a:r>
          </a:p>
          <a:p>
            <a:r>
              <a:rPr lang="en-US" sz="3200" dirty="0">
                <a:latin typeface="Taca Pro" panose="02000503040000020004" pitchFamily="2" charset="77"/>
              </a:rPr>
              <a:t>Without age</a:t>
            </a:r>
          </a:p>
        </p:txBody>
      </p:sp>
      <p:pic>
        <p:nvPicPr>
          <p:cNvPr id="6" name="CUA_main_logo_english.png" descr="CUA_main_logo_english.png">
            <a:extLst>
              <a:ext uri="{FF2B5EF4-FFF2-40B4-BE49-F238E27FC236}">
                <a16:creationId xmlns:a16="http://schemas.microsoft.com/office/drawing/2014/main" id="{EB5F2173-F468-1C41-379D-C6B44B6B59FC}"/>
              </a:ext>
            </a:extLst>
          </p:cNvPr>
          <p:cNvPicPr>
            <a:picLocks noChangeAspect="1"/>
          </p:cNvPicPr>
          <p:nvPr/>
        </p:nvPicPr>
        <p:blipFill>
          <a:blip r:embed="rId3"/>
          <a:stretch>
            <a:fillRect/>
          </a:stretch>
        </p:blipFill>
        <p:spPr>
          <a:xfrm>
            <a:off x="650669" y="5772097"/>
            <a:ext cx="1374159" cy="516065"/>
          </a:xfrm>
          <a:prstGeom prst="rect">
            <a:avLst/>
          </a:prstGeom>
          <a:ln w="12700">
            <a:miter lim="400000"/>
          </a:ln>
        </p:spPr>
      </p:pic>
      <p:pic>
        <p:nvPicPr>
          <p:cNvPr id="7" name="Picture 6" descr="A group of people riding a cart on a road with a dog&#10;&#10;Description automatically generated">
            <a:extLst>
              <a:ext uri="{FF2B5EF4-FFF2-40B4-BE49-F238E27FC236}">
                <a16:creationId xmlns:a16="http://schemas.microsoft.com/office/drawing/2014/main" id="{5DB16B30-3ECA-69A9-EA98-7148227828B5}"/>
              </a:ext>
            </a:extLst>
          </p:cNvPr>
          <p:cNvPicPr>
            <a:picLocks noChangeAspect="1"/>
          </p:cNvPicPr>
          <p:nvPr/>
        </p:nvPicPr>
        <p:blipFill rotWithShape="1">
          <a:blip r:embed="rId4"/>
          <a:srcRect l="8057" t="17719" r="3913" b="3755"/>
          <a:stretch/>
        </p:blipFill>
        <p:spPr>
          <a:xfrm>
            <a:off x="4810334" y="1392337"/>
            <a:ext cx="6822223" cy="4836397"/>
          </a:xfrm>
          <a:prstGeom prst="rect">
            <a:avLst/>
          </a:prstGeom>
        </p:spPr>
      </p:pic>
    </p:spTree>
    <p:extLst>
      <p:ext uri="{BB962C8B-B14F-4D97-AF65-F5344CB8AC3E}">
        <p14:creationId xmlns:p14="http://schemas.microsoft.com/office/powerpoint/2010/main" val="27835468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in a bicycle cart&#10;&#10;Description automatically generated">
            <a:extLst>
              <a:ext uri="{FF2B5EF4-FFF2-40B4-BE49-F238E27FC236}">
                <a16:creationId xmlns:a16="http://schemas.microsoft.com/office/drawing/2014/main" id="{E2A121F4-CADD-ED5F-3AE5-DBB8D2FC6F35}"/>
              </a:ext>
            </a:extLst>
          </p:cNvPr>
          <p:cNvPicPr>
            <a:picLocks noChangeAspect="1"/>
          </p:cNvPicPr>
          <p:nvPr/>
        </p:nvPicPr>
        <p:blipFill>
          <a:blip r:embed="rId3"/>
          <a:stretch>
            <a:fillRect/>
          </a:stretch>
        </p:blipFill>
        <p:spPr>
          <a:xfrm rot="5400000">
            <a:off x="6191250" y="857250"/>
            <a:ext cx="6858000" cy="5143500"/>
          </a:xfrm>
          <a:prstGeom prst="rect">
            <a:avLst/>
          </a:prstGeom>
        </p:spPr>
      </p:pic>
      <p:sp>
        <p:nvSpPr>
          <p:cNvPr id="2" name="Title 1">
            <a:extLst>
              <a:ext uri="{FF2B5EF4-FFF2-40B4-BE49-F238E27FC236}">
                <a16:creationId xmlns:a16="http://schemas.microsoft.com/office/drawing/2014/main" id="{A0CD95EC-2730-D0A3-F1BE-E12D4917C18E}"/>
              </a:ext>
            </a:extLst>
          </p:cNvPr>
          <p:cNvSpPr>
            <a:spLocks noGrp="1"/>
          </p:cNvSpPr>
          <p:nvPr>
            <p:ph type="title"/>
          </p:nvPr>
        </p:nvSpPr>
        <p:spPr>
          <a:xfrm>
            <a:off x="648930" y="629267"/>
            <a:ext cx="4494571" cy="950152"/>
          </a:xfrm>
          <a:solidFill>
            <a:srgbClr val="C00000"/>
          </a:solidFill>
        </p:spPr>
        <p:txBody>
          <a:bodyPr>
            <a:normAutofit/>
          </a:bodyPr>
          <a:lstStyle/>
          <a:p>
            <a:pPr algn="ctr"/>
            <a:r>
              <a:rPr lang="en-US" sz="4000" b="1" dirty="0">
                <a:solidFill>
                  <a:schemeClr val="bg1"/>
                </a:solidFill>
                <a:latin typeface="Taca Pro" panose="02000503040000020004" pitchFamily="2" charset="77"/>
              </a:rPr>
              <a:t>WHO BENEFITS?</a:t>
            </a:r>
          </a:p>
        </p:txBody>
      </p:sp>
      <p:graphicFrame>
        <p:nvGraphicFramePr>
          <p:cNvPr id="5" name="Content Placeholder 2">
            <a:extLst>
              <a:ext uri="{FF2B5EF4-FFF2-40B4-BE49-F238E27FC236}">
                <a16:creationId xmlns:a16="http://schemas.microsoft.com/office/drawing/2014/main" id="{3F5D4871-6213-AEA7-7FAD-87FD55CC5731}"/>
              </a:ext>
            </a:extLst>
          </p:cNvPr>
          <p:cNvGraphicFramePr>
            <a:graphicFrameLocks noGrp="1"/>
          </p:cNvGraphicFramePr>
          <p:nvPr>
            <p:ph idx="1"/>
            <p:extLst>
              <p:ext uri="{D42A27DB-BD31-4B8C-83A1-F6EECF244321}">
                <p14:modId xmlns:p14="http://schemas.microsoft.com/office/powerpoint/2010/main" val="808305156"/>
              </p:ext>
            </p:extLst>
          </p:nvPr>
        </p:nvGraphicFramePr>
        <p:xfrm>
          <a:off x="648930" y="1911927"/>
          <a:ext cx="6188189" cy="37854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CUA_main_logo_english.png" descr="CUA_main_logo_english.png">
            <a:extLst>
              <a:ext uri="{FF2B5EF4-FFF2-40B4-BE49-F238E27FC236}">
                <a16:creationId xmlns:a16="http://schemas.microsoft.com/office/drawing/2014/main" id="{94DB723D-E126-A73F-3E89-961D2760611A}"/>
              </a:ext>
            </a:extLst>
          </p:cNvPr>
          <p:cNvPicPr>
            <a:picLocks noChangeAspect="1"/>
          </p:cNvPicPr>
          <p:nvPr/>
        </p:nvPicPr>
        <p:blipFill>
          <a:blip r:embed="rId9"/>
          <a:stretch>
            <a:fillRect/>
          </a:stretch>
        </p:blipFill>
        <p:spPr>
          <a:xfrm>
            <a:off x="5462960" y="6173634"/>
            <a:ext cx="1374159" cy="516065"/>
          </a:xfrm>
          <a:prstGeom prst="rect">
            <a:avLst/>
          </a:prstGeom>
          <a:ln w="12700">
            <a:miter lim="400000"/>
          </a:ln>
        </p:spPr>
      </p:pic>
    </p:spTree>
    <p:extLst>
      <p:ext uri="{BB962C8B-B14F-4D97-AF65-F5344CB8AC3E}">
        <p14:creationId xmlns:p14="http://schemas.microsoft.com/office/powerpoint/2010/main" val="2443629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607B3-FF18-DA06-8F1B-DCEE5F61CBEF}"/>
              </a:ext>
            </a:extLst>
          </p:cNvPr>
          <p:cNvSpPr>
            <a:spLocks noGrp="1"/>
          </p:cNvSpPr>
          <p:nvPr>
            <p:ph type="title"/>
          </p:nvPr>
        </p:nvSpPr>
        <p:spPr>
          <a:xfrm>
            <a:off x="336179" y="468544"/>
            <a:ext cx="6393873" cy="646257"/>
          </a:xfrm>
          <a:solidFill>
            <a:srgbClr val="C00000"/>
          </a:solidFill>
        </p:spPr>
        <p:txBody>
          <a:bodyPr>
            <a:normAutofit fontScale="90000"/>
          </a:bodyPr>
          <a:lstStyle/>
          <a:p>
            <a:pPr algn="ctr"/>
            <a:r>
              <a:rPr lang="en-US" b="1" dirty="0">
                <a:solidFill>
                  <a:schemeClr val="bg1"/>
                </a:solidFill>
                <a:latin typeface="Taca Pro" panose="02000503040000020004" pitchFamily="2" charset="77"/>
              </a:rPr>
              <a:t>BIKE GROUPS BENEFIT</a:t>
            </a:r>
          </a:p>
        </p:txBody>
      </p:sp>
      <p:pic>
        <p:nvPicPr>
          <p:cNvPr id="4" name="Picture 3" descr="A group of people standing next to a vehicle&#10;&#10;Description automatically generated">
            <a:extLst>
              <a:ext uri="{FF2B5EF4-FFF2-40B4-BE49-F238E27FC236}">
                <a16:creationId xmlns:a16="http://schemas.microsoft.com/office/drawing/2014/main" id="{4DC8A88B-65B5-C084-9963-251DD49ABB85}"/>
              </a:ext>
            </a:extLst>
          </p:cNvPr>
          <p:cNvPicPr>
            <a:picLocks noChangeAspect="1"/>
          </p:cNvPicPr>
          <p:nvPr/>
        </p:nvPicPr>
        <p:blipFill rotWithShape="1">
          <a:blip r:embed="rId3"/>
          <a:srcRect t="14776" b="14324"/>
          <a:stretch/>
        </p:blipFill>
        <p:spPr>
          <a:xfrm>
            <a:off x="646111" y="1306208"/>
            <a:ext cx="4315891" cy="4079971"/>
          </a:xfrm>
          <a:prstGeom prst="rect">
            <a:avLst/>
          </a:prstGeom>
        </p:spPr>
      </p:pic>
      <p:pic>
        <p:nvPicPr>
          <p:cNvPr id="6" name="Picture 5" descr="A group of people standing in a small vehicle&#10;&#10;Description automatically generated">
            <a:extLst>
              <a:ext uri="{FF2B5EF4-FFF2-40B4-BE49-F238E27FC236}">
                <a16:creationId xmlns:a16="http://schemas.microsoft.com/office/drawing/2014/main" id="{F4C9BDEF-63AA-39A0-B6D4-304E1F34895C}"/>
              </a:ext>
            </a:extLst>
          </p:cNvPr>
          <p:cNvPicPr>
            <a:picLocks noChangeAspect="1"/>
          </p:cNvPicPr>
          <p:nvPr/>
        </p:nvPicPr>
        <p:blipFill>
          <a:blip r:embed="rId4"/>
          <a:stretch>
            <a:fillRect/>
          </a:stretch>
        </p:blipFill>
        <p:spPr>
          <a:xfrm>
            <a:off x="5306518" y="1306208"/>
            <a:ext cx="5741223" cy="4116697"/>
          </a:xfrm>
          <a:prstGeom prst="rect">
            <a:avLst/>
          </a:prstGeom>
        </p:spPr>
      </p:pic>
      <p:pic>
        <p:nvPicPr>
          <p:cNvPr id="8" name="CUA_main_logo_english.png" descr="CUA_main_logo_english.png">
            <a:extLst>
              <a:ext uri="{FF2B5EF4-FFF2-40B4-BE49-F238E27FC236}">
                <a16:creationId xmlns:a16="http://schemas.microsoft.com/office/drawing/2014/main" id="{CE66EA06-3523-2D05-42E4-395BE9AFA323}"/>
              </a:ext>
            </a:extLst>
          </p:cNvPr>
          <p:cNvPicPr>
            <a:picLocks noChangeAspect="1"/>
          </p:cNvPicPr>
          <p:nvPr/>
        </p:nvPicPr>
        <p:blipFill>
          <a:blip r:embed="rId5"/>
          <a:stretch>
            <a:fillRect/>
          </a:stretch>
        </p:blipFill>
        <p:spPr>
          <a:xfrm>
            <a:off x="10360662" y="6172347"/>
            <a:ext cx="1374159" cy="516065"/>
          </a:xfrm>
          <a:prstGeom prst="rect">
            <a:avLst/>
          </a:prstGeom>
          <a:ln w="12700">
            <a:miter lim="400000"/>
          </a:ln>
        </p:spPr>
      </p:pic>
      <p:sp>
        <p:nvSpPr>
          <p:cNvPr id="5" name="Content Placeholder 4">
            <a:extLst>
              <a:ext uri="{FF2B5EF4-FFF2-40B4-BE49-F238E27FC236}">
                <a16:creationId xmlns:a16="http://schemas.microsoft.com/office/drawing/2014/main" id="{A2BCAC94-FDB2-C454-5741-339409C431E6}"/>
              </a:ext>
            </a:extLst>
          </p:cNvPr>
          <p:cNvSpPr>
            <a:spLocks noGrp="1"/>
          </p:cNvSpPr>
          <p:nvPr>
            <p:ph idx="1"/>
          </p:nvPr>
        </p:nvSpPr>
        <p:spPr>
          <a:xfrm>
            <a:off x="646111" y="5614312"/>
            <a:ext cx="10515600" cy="754058"/>
          </a:xfrm>
        </p:spPr>
        <p:txBody>
          <a:bodyPr>
            <a:normAutofit/>
          </a:bodyPr>
          <a:lstStyle/>
          <a:p>
            <a:pPr marL="0" indent="0">
              <a:buNone/>
            </a:pPr>
            <a:r>
              <a:rPr lang="en-US" dirty="0"/>
              <a:t>Up to 2/3 of volunteers in Anne Arundel are non-cyclists!</a:t>
            </a:r>
          </a:p>
        </p:txBody>
      </p:sp>
    </p:spTree>
    <p:extLst>
      <p:ext uri="{BB962C8B-B14F-4D97-AF65-F5344CB8AC3E}">
        <p14:creationId xmlns:p14="http://schemas.microsoft.com/office/powerpoint/2010/main" val="33794760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F271457-3D71-45F1-40D4-F0409D25F70D}"/>
              </a:ext>
            </a:extLst>
          </p:cNvPr>
          <p:cNvSpPr txBox="1"/>
          <p:nvPr/>
        </p:nvSpPr>
        <p:spPr>
          <a:xfrm flipH="1">
            <a:off x="4758812" y="-56536"/>
            <a:ext cx="7580672" cy="6971071"/>
          </a:xfrm>
          <a:prstGeom prst="rect">
            <a:avLst/>
          </a:prstGeom>
          <a:solidFill>
            <a:srgbClr val="91D3C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defTabSz="412750" hangingPunct="0">
              <a:spcBef>
                <a:spcPts val="150"/>
              </a:spcBef>
            </a:pPr>
            <a:endParaRPr lang="en-US" sz="1400" dirty="0">
              <a:sym typeface="Helvetica Light"/>
            </a:endParaRPr>
          </a:p>
        </p:txBody>
      </p:sp>
      <p:sp>
        <p:nvSpPr>
          <p:cNvPr id="438" name="WITHOUT AGE"/>
          <p:cNvSpPr txBox="1"/>
          <p:nvPr/>
        </p:nvSpPr>
        <p:spPr>
          <a:xfrm>
            <a:off x="407954" y="488668"/>
            <a:ext cx="2960888" cy="944971"/>
          </a:xfrm>
          <a:prstGeom prst="rect">
            <a:avLst/>
          </a:prstGeom>
          <a:solidFill>
            <a:srgbClr val="C00000">
              <a:alpha val="93623"/>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0716" tIns="10716" rIns="10716" bIns="10716" anchor="ctr">
            <a:spAutoFit/>
          </a:bodyPr>
          <a:lstStyle>
            <a:lvl1pPr defTabSz="1079934">
              <a:defRPr sz="6000">
                <a:latin typeface="Taca Pro Bold"/>
                <a:ea typeface="Taca Pro Bold"/>
                <a:cs typeface="Taca Pro Bold"/>
                <a:sym typeface="Taca Pro Bold"/>
              </a:defRPr>
            </a:lvl1pPr>
          </a:lstStyle>
          <a:p>
            <a:pPr algn="ctr"/>
            <a:r>
              <a:rPr lang="en-US" sz="3000" dirty="0">
                <a:solidFill>
                  <a:schemeClr val="bg1"/>
                </a:solidFill>
              </a:rPr>
              <a:t>ENTHUSIASTIC VOLUNTEERS</a:t>
            </a:r>
            <a:endParaRPr sz="3000" dirty="0">
              <a:solidFill>
                <a:schemeClr val="bg1"/>
              </a:solidFill>
            </a:endParaRPr>
          </a:p>
        </p:txBody>
      </p:sp>
      <p:pic>
        <p:nvPicPr>
          <p:cNvPr id="439" name="CUA_main_logo_english.png" descr="CUA_main_logo_english.png"/>
          <p:cNvPicPr>
            <a:picLocks noChangeAspect="1"/>
          </p:cNvPicPr>
          <p:nvPr/>
        </p:nvPicPr>
        <p:blipFill>
          <a:blip r:embed="rId3"/>
          <a:stretch>
            <a:fillRect/>
          </a:stretch>
        </p:blipFill>
        <p:spPr>
          <a:xfrm>
            <a:off x="10747013" y="6190614"/>
            <a:ext cx="1444987" cy="542665"/>
          </a:xfrm>
          <a:prstGeom prst="rect">
            <a:avLst/>
          </a:prstGeom>
          <a:ln w="12700">
            <a:miter lim="400000"/>
          </a:ln>
        </p:spPr>
      </p:pic>
      <p:pic>
        <p:nvPicPr>
          <p:cNvPr id="4" name="Picture 3" descr="A screenshot of a phone&#10;&#10;Description automatically generated">
            <a:extLst>
              <a:ext uri="{FF2B5EF4-FFF2-40B4-BE49-F238E27FC236}">
                <a16:creationId xmlns:a16="http://schemas.microsoft.com/office/drawing/2014/main" id="{C403903F-78E6-584C-6FE6-E41FB5AAB35C}"/>
              </a:ext>
            </a:extLst>
          </p:cNvPr>
          <p:cNvPicPr>
            <a:picLocks noChangeAspect="1"/>
          </p:cNvPicPr>
          <p:nvPr/>
        </p:nvPicPr>
        <p:blipFill rotWithShape="1">
          <a:blip r:embed="rId4">
            <a:extLst>
              <a:ext uri="{28A0092B-C50C-407E-A947-70E740481C1C}">
                <a14:useLocalDpi xmlns:a14="http://schemas.microsoft.com/office/drawing/2010/main" val="0"/>
              </a:ext>
            </a:extLst>
          </a:blip>
          <a:srcRect l="3005" t="13624" r="15148" b="58916"/>
          <a:stretch/>
        </p:blipFill>
        <p:spPr>
          <a:xfrm>
            <a:off x="357210" y="1978843"/>
            <a:ext cx="4860448" cy="3666229"/>
          </a:xfrm>
          <a:prstGeom prst="rect">
            <a:avLst/>
          </a:prstGeom>
          <a:ln>
            <a:noFill/>
          </a:ln>
        </p:spPr>
      </p:pic>
      <p:sp>
        <p:nvSpPr>
          <p:cNvPr id="9" name="TextBox 8">
            <a:extLst>
              <a:ext uri="{FF2B5EF4-FFF2-40B4-BE49-F238E27FC236}">
                <a16:creationId xmlns:a16="http://schemas.microsoft.com/office/drawing/2014/main" id="{7964187D-92A0-5FAF-98B1-18ECE6A05F52}"/>
              </a:ext>
            </a:extLst>
          </p:cNvPr>
          <p:cNvSpPr txBox="1"/>
          <p:nvPr/>
        </p:nvSpPr>
        <p:spPr>
          <a:xfrm>
            <a:off x="5978012" y="1"/>
            <a:ext cx="6007511" cy="5832376"/>
          </a:xfrm>
          <a:prstGeom prst="rect">
            <a:avLst/>
          </a:prstGeom>
          <a:noFill/>
        </p:spPr>
        <p:txBody>
          <a:bodyPr wrap="square" rtlCol="0">
            <a:noAutofit/>
          </a:bodyPr>
          <a:lstStyle/>
          <a:p>
            <a:pPr defTabSz="412750" hangingPunct="0">
              <a:spcBef>
                <a:spcPts val="150"/>
              </a:spcBef>
            </a:pPr>
            <a:endParaRPr lang="en-US" sz="1800" dirty="0">
              <a:latin typeface="Arial" panose="020B0604020202020204" pitchFamily="34" charset="0"/>
              <a:sym typeface="Helvetica Light"/>
            </a:endParaRPr>
          </a:p>
          <a:p>
            <a:r>
              <a:rPr lang="en-US" sz="4800" b="1" dirty="0">
                <a:solidFill>
                  <a:schemeClr val="bg1"/>
                </a:solidFill>
              </a:rPr>
              <a:t>“</a:t>
            </a:r>
          </a:p>
          <a:p>
            <a:r>
              <a:rPr lang="en-US" sz="2400" dirty="0">
                <a:solidFill>
                  <a:schemeClr val="bg1"/>
                </a:solidFill>
                <a:latin typeface="Taca Pro" panose="02000503040000020004" pitchFamily="2" charset="77"/>
              </a:rPr>
              <a:t>I just finished my first ride and it was EPIC!! …Thank you for this opportunity!!</a:t>
            </a:r>
          </a:p>
          <a:p>
            <a:endParaRPr lang="en-US" sz="1800" b="1" dirty="0">
              <a:solidFill>
                <a:schemeClr val="bg1"/>
              </a:solidFill>
            </a:endParaRPr>
          </a:p>
          <a:p>
            <a:r>
              <a:rPr lang="en-US" sz="4800" b="1" dirty="0">
                <a:solidFill>
                  <a:schemeClr val="bg1"/>
                </a:solidFill>
              </a:rPr>
              <a:t>“</a:t>
            </a:r>
          </a:p>
          <a:p>
            <a:r>
              <a:rPr lang="en-US" sz="2400" dirty="0">
                <a:solidFill>
                  <a:schemeClr val="bg1"/>
                </a:solidFill>
                <a:latin typeface="Taca Pro" panose="02000503040000020004" pitchFamily="2" charset="77"/>
              </a:rPr>
              <a:t>Thank you so much for the opportunity to ride the trishaw and be a part of the program! …They kept thanking me, but little did they know I was the thankful one! … It was a great day and I can’t wait to go out again!</a:t>
            </a:r>
          </a:p>
          <a:p>
            <a:endParaRPr lang="en-US" sz="1800" dirty="0"/>
          </a:p>
          <a:p>
            <a:r>
              <a:rPr lang="en-US" sz="1600" dirty="0">
                <a:latin typeface="Taca Pro" panose="02000503040000020004" pitchFamily="2" charset="77"/>
              </a:rPr>
              <a:t>Taryn &amp; Kirstan, after their very 1</a:t>
            </a:r>
            <a:r>
              <a:rPr lang="en-US" sz="1600" baseline="30000" dirty="0">
                <a:latin typeface="Taca Pro" panose="02000503040000020004" pitchFamily="2" charset="77"/>
              </a:rPr>
              <a:t>st</a:t>
            </a:r>
            <a:r>
              <a:rPr lang="en-US" sz="1600" dirty="0">
                <a:latin typeface="Taca Pro" panose="02000503040000020004" pitchFamily="2" charset="77"/>
              </a:rPr>
              <a:t> rides</a:t>
            </a:r>
          </a:p>
          <a:p>
            <a:endParaRPr lang="en-US" dirty="0">
              <a:noFill/>
            </a:endParaRPr>
          </a:p>
        </p:txBody>
      </p:sp>
    </p:spTree>
    <p:extLst>
      <p:ext uri="{BB962C8B-B14F-4D97-AF65-F5344CB8AC3E}">
        <p14:creationId xmlns:p14="http://schemas.microsoft.com/office/powerpoint/2010/main" val="12471064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607B3-FF18-DA06-8F1B-DCEE5F61CBEF}"/>
              </a:ext>
            </a:extLst>
          </p:cNvPr>
          <p:cNvSpPr>
            <a:spLocks noGrp="1"/>
          </p:cNvSpPr>
          <p:nvPr>
            <p:ph type="title"/>
          </p:nvPr>
        </p:nvSpPr>
        <p:spPr>
          <a:xfrm>
            <a:off x="540327" y="493521"/>
            <a:ext cx="6369295" cy="867930"/>
          </a:xfrm>
          <a:solidFill>
            <a:srgbClr val="C00000"/>
          </a:solidFill>
        </p:spPr>
        <p:txBody>
          <a:bodyPr>
            <a:normAutofit/>
          </a:bodyPr>
          <a:lstStyle/>
          <a:p>
            <a:pPr algn="ctr"/>
            <a:r>
              <a:rPr lang="en-US" sz="4000" b="1" dirty="0">
                <a:solidFill>
                  <a:schemeClr val="bg1"/>
                </a:solidFill>
                <a:latin typeface="Taca Pro" panose="02000503040000020004" pitchFamily="2" charset="77"/>
              </a:rPr>
              <a:t>COMMUNITIES BENEFIT</a:t>
            </a:r>
          </a:p>
        </p:txBody>
      </p:sp>
      <p:pic>
        <p:nvPicPr>
          <p:cNvPr id="5" name="Picture 4" descr="Two women sitting in a cart&#10;&#10;Description automatically generated">
            <a:extLst>
              <a:ext uri="{FF2B5EF4-FFF2-40B4-BE49-F238E27FC236}">
                <a16:creationId xmlns:a16="http://schemas.microsoft.com/office/drawing/2014/main" id="{07049540-0294-71E2-8003-1167FEA207C1}"/>
              </a:ext>
            </a:extLst>
          </p:cNvPr>
          <p:cNvPicPr>
            <a:picLocks noChangeAspect="1"/>
          </p:cNvPicPr>
          <p:nvPr/>
        </p:nvPicPr>
        <p:blipFill>
          <a:blip r:embed="rId3"/>
          <a:stretch>
            <a:fillRect/>
          </a:stretch>
        </p:blipFill>
        <p:spPr>
          <a:xfrm>
            <a:off x="8503564" y="661481"/>
            <a:ext cx="3042325" cy="4056434"/>
          </a:xfrm>
          <a:prstGeom prst="rect">
            <a:avLst/>
          </a:prstGeom>
        </p:spPr>
      </p:pic>
      <p:pic>
        <p:nvPicPr>
          <p:cNvPr id="11" name="Picture 10" descr="A group of people riding bicycles&#10;&#10;Description automatically generated">
            <a:extLst>
              <a:ext uri="{FF2B5EF4-FFF2-40B4-BE49-F238E27FC236}">
                <a16:creationId xmlns:a16="http://schemas.microsoft.com/office/drawing/2014/main" id="{7EB9C788-07BB-C57E-1CFC-F58B9409CDEE}"/>
              </a:ext>
            </a:extLst>
          </p:cNvPr>
          <p:cNvPicPr>
            <a:picLocks noChangeAspect="1"/>
          </p:cNvPicPr>
          <p:nvPr/>
        </p:nvPicPr>
        <p:blipFill>
          <a:blip r:embed="rId4"/>
          <a:stretch>
            <a:fillRect/>
          </a:stretch>
        </p:blipFill>
        <p:spPr>
          <a:xfrm>
            <a:off x="3342807" y="1845811"/>
            <a:ext cx="5561100" cy="4170825"/>
          </a:xfrm>
          <a:prstGeom prst="rect">
            <a:avLst/>
          </a:prstGeom>
        </p:spPr>
      </p:pic>
      <p:pic>
        <p:nvPicPr>
          <p:cNvPr id="12" name="CUA_main_logo_english.png" descr="CUA_main_logo_english.png">
            <a:extLst>
              <a:ext uri="{FF2B5EF4-FFF2-40B4-BE49-F238E27FC236}">
                <a16:creationId xmlns:a16="http://schemas.microsoft.com/office/drawing/2014/main" id="{8E9C0169-E9AA-FDC6-32ED-B37C703CEB49}"/>
              </a:ext>
            </a:extLst>
          </p:cNvPr>
          <p:cNvPicPr>
            <a:picLocks noChangeAspect="1"/>
          </p:cNvPicPr>
          <p:nvPr/>
        </p:nvPicPr>
        <p:blipFill>
          <a:blip r:embed="rId5"/>
          <a:stretch>
            <a:fillRect/>
          </a:stretch>
        </p:blipFill>
        <p:spPr>
          <a:xfrm>
            <a:off x="10485354" y="6234842"/>
            <a:ext cx="1374159" cy="516065"/>
          </a:xfrm>
          <a:prstGeom prst="rect">
            <a:avLst/>
          </a:prstGeom>
          <a:ln w="12700">
            <a:miter lim="400000"/>
          </a:ln>
        </p:spPr>
      </p:pic>
      <p:sp>
        <p:nvSpPr>
          <p:cNvPr id="3" name="TextBox 2">
            <a:extLst>
              <a:ext uri="{FF2B5EF4-FFF2-40B4-BE49-F238E27FC236}">
                <a16:creationId xmlns:a16="http://schemas.microsoft.com/office/drawing/2014/main" id="{07497DDF-6422-31EE-F478-F79B154EB6F7}"/>
              </a:ext>
            </a:extLst>
          </p:cNvPr>
          <p:cNvSpPr txBox="1"/>
          <p:nvPr/>
        </p:nvSpPr>
        <p:spPr>
          <a:xfrm>
            <a:off x="540327" y="1627869"/>
            <a:ext cx="2802480" cy="1384995"/>
          </a:xfrm>
          <a:prstGeom prst="rect">
            <a:avLst/>
          </a:prstGeom>
          <a:noFill/>
        </p:spPr>
        <p:txBody>
          <a:bodyPr wrap="square" rtlCol="0">
            <a:spAutoFit/>
          </a:bodyPr>
          <a:lstStyle/>
          <a:p>
            <a:r>
              <a:rPr lang="en-US" sz="2400" dirty="0">
                <a:latin typeface="Taca Pro" panose="02000503040000020004" pitchFamily="2" charset="77"/>
              </a:rPr>
              <a:t>CWA shows that communities are:</a:t>
            </a:r>
          </a:p>
          <a:p>
            <a:endParaRPr lang="en-US" dirty="0"/>
          </a:p>
          <a:p>
            <a:endParaRPr lang="en-US" dirty="0"/>
          </a:p>
        </p:txBody>
      </p:sp>
      <p:sp>
        <p:nvSpPr>
          <p:cNvPr id="8" name="TextBox 7">
            <a:extLst>
              <a:ext uri="{FF2B5EF4-FFF2-40B4-BE49-F238E27FC236}">
                <a16:creationId xmlns:a16="http://schemas.microsoft.com/office/drawing/2014/main" id="{7BCC3C7B-D434-524D-59A8-2FEDDBD3A13C}"/>
              </a:ext>
            </a:extLst>
          </p:cNvPr>
          <p:cNvSpPr txBox="1"/>
          <p:nvPr/>
        </p:nvSpPr>
        <p:spPr>
          <a:xfrm>
            <a:off x="646111" y="2823227"/>
            <a:ext cx="2263514" cy="2215991"/>
          </a:xfrm>
          <a:prstGeom prst="rect">
            <a:avLst/>
          </a:prstGeom>
          <a:noFill/>
        </p:spPr>
        <p:txBody>
          <a:bodyPr wrap="square" rtlCol="0">
            <a:spAutoFit/>
          </a:bodyPr>
          <a:lstStyle/>
          <a:p>
            <a:pPr marL="342900" indent="-342900">
              <a:buFont typeface="Wingdings" pitchFamily="2" charset="2"/>
              <a:buChar char="q"/>
            </a:pPr>
            <a:r>
              <a:rPr lang="en-US" sz="2400" dirty="0">
                <a:latin typeface="Taca Pro" panose="02000503040000020004" pitchFamily="2" charset="77"/>
              </a:rPr>
              <a:t>Livable</a:t>
            </a:r>
          </a:p>
          <a:p>
            <a:pPr marL="342900" indent="-342900">
              <a:buFont typeface="Wingdings" pitchFamily="2" charset="2"/>
              <a:buChar char="q"/>
            </a:pPr>
            <a:r>
              <a:rPr lang="en-US" sz="2400" dirty="0">
                <a:latin typeface="Taca Pro" panose="02000503040000020004" pitchFamily="2" charset="77"/>
              </a:rPr>
              <a:t>Connected</a:t>
            </a:r>
          </a:p>
          <a:p>
            <a:pPr marL="342900" indent="-342900">
              <a:buFont typeface="Wingdings" pitchFamily="2" charset="2"/>
              <a:buChar char="q"/>
            </a:pPr>
            <a:r>
              <a:rPr lang="en-US" sz="2400" dirty="0">
                <a:latin typeface="Taca Pro" panose="02000503040000020004" pitchFamily="2" charset="77"/>
              </a:rPr>
              <a:t>Walkable</a:t>
            </a:r>
          </a:p>
          <a:p>
            <a:pPr marL="342900" indent="-342900">
              <a:buFont typeface="Wingdings" pitchFamily="2" charset="2"/>
              <a:buChar char="q"/>
            </a:pPr>
            <a:r>
              <a:rPr lang="en-US" sz="2400" dirty="0">
                <a:latin typeface="Taca Pro" panose="02000503040000020004" pitchFamily="2" charset="77"/>
              </a:rPr>
              <a:t>Bikeable</a:t>
            </a:r>
          </a:p>
          <a:p>
            <a:pPr marL="342900" indent="-342900">
              <a:buFont typeface="Wingdings" pitchFamily="2" charset="2"/>
              <a:buChar char="q"/>
            </a:pPr>
            <a:r>
              <a:rPr lang="en-US" sz="2400" dirty="0">
                <a:latin typeface="Taca Pro" panose="02000503040000020004" pitchFamily="2" charset="77"/>
              </a:rPr>
              <a:t>Age-friendly</a:t>
            </a:r>
          </a:p>
          <a:p>
            <a:endParaRPr lang="en-US" dirty="0"/>
          </a:p>
        </p:txBody>
      </p:sp>
      <p:sp>
        <p:nvSpPr>
          <p:cNvPr id="9" name="TextBox 8">
            <a:extLst>
              <a:ext uri="{FF2B5EF4-FFF2-40B4-BE49-F238E27FC236}">
                <a16:creationId xmlns:a16="http://schemas.microsoft.com/office/drawing/2014/main" id="{715B154A-5B52-75E6-E531-3CE914FB1F60}"/>
              </a:ext>
            </a:extLst>
          </p:cNvPr>
          <p:cNvSpPr txBox="1"/>
          <p:nvPr/>
        </p:nvSpPr>
        <p:spPr>
          <a:xfrm>
            <a:off x="669034" y="4382475"/>
            <a:ext cx="314792" cy="369332"/>
          </a:xfrm>
          <a:prstGeom prst="rect">
            <a:avLst/>
          </a:prstGeom>
          <a:noFill/>
        </p:spPr>
        <p:txBody>
          <a:bodyPr wrap="square" rtlCol="0">
            <a:spAutoFit/>
          </a:bodyPr>
          <a:lstStyle/>
          <a:p>
            <a:r>
              <a:rPr lang="en-US" dirty="0"/>
              <a:t>✅</a:t>
            </a:r>
          </a:p>
        </p:txBody>
      </p:sp>
      <p:sp>
        <p:nvSpPr>
          <p:cNvPr id="10" name="TextBox 9">
            <a:extLst>
              <a:ext uri="{FF2B5EF4-FFF2-40B4-BE49-F238E27FC236}">
                <a16:creationId xmlns:a16="http://schemas.microsoft.com/office/drawing/2014/main" id="{F14088CF-733C-364A-7686-6E5365F5FFC0}"/>
              </a:ext>
            </a:extLst>
          </p:cNvPr>
          <p:cNvSpPr txBox="1"/>
          <p:nvPr/>
        </p:nvSpPr>
        <p:spPr>
          <a:xfrm>
            <a:off x="675127" y="4013143"/>
            <a:ext cx="314792" cy="369332"/>
          </a:xfrm>
          <a:prstGeom prst="rect">
            <a:avLst/>
          </a:prstGeom>
          <a:noFill/>
        </p:spPr>
        <p:txBody>
          <a:bodyPr wrap="square" rtlCol="0">
            <a:spAutoFit/>
          </a:bodyPr>
          <a:lstStyle/>
          <a:p>
            <a:r>
              <a:rPr lang="en-US" dirty="0"/>
              <a:t>✅</a:t>
            </a:r>
          </a:p>
        </p:txBody>
      </p:sp>
      <p:sp>
        <p:nvSpPr>
          <p:cNvPr id="13" name="TextBox 12">
            <a:extLst>
              <a:ext uri="{FF2B5EF4-FFF2-40B4-BE49-F238E27FC236}">
                <a16:creationId xmlns:a16="http://schemas.microsoft.com/office/drawing/2014/main" id="{BC6EA57D-B753-1E75-BD14-869AE58849F4}"/>
              </a:ext>
            </a:extLst>
          </p:cNvPr>
          <p:cNvSpPr txBox="1"/>
          <p:nvPr/>
        </p:nvSpPr>
        <p:spPr>
          <a:xfrm>
            <a:off x="671095" y="3643811"/>
            <a:ext cx="314792" cy="369332"/>
          </a:xfrm>
          <a:prstGeom prst="rect">
            <a:avLst/>
          </a:prstGeom>
          <a:noFill/>
        </p:spPr>
        <p:txBody>
          <a:bodyPr wrap="square" rtlCol="0">
            <a:spAutoFit/>
          </a:bodyPr>
          <a:lstStyle/>
          <a:p>
            <a:r>
              <a:rPr lang="en-US" dirty="0"/>
              <a:t>✅</a:t>
            </a:r>
          </a:p>
        </p:txBody>
      </p:sp>
      <p:sp>
        <p:nvSpPr>
          <p:cNvPr id="14" name="TextBox 13">
            <a:extLst>
              <a:ext uri="{FF2B5EF4-FFF2-40B4-BE49-F238E27FC236}">
                <a16:creationId xmlns:a16="http://schemas.microsoft.com/office/drawing/2014/main" id="{C1F30F10-2821-4657-C02B-D0DB75EC321F}"/>
              </a:ext>
            </a:extLst>
          </p:cNvPr>
          <p:cNvSpPr txBox="1"/>
          <p:nvPr/>
        </p:nvSpPr>
        <p:spPr>
          <a:xfrm>
            <a:off x="675127" y="3274479"/>
            <a:ext cx="314792" cy="369332"/>
          </a:xfrm>
          <a:prstGeom prst="rect">
            <a:avLst/>
          </a:prstGeom>
          <a:noFill/>
        </p:spPr>
        <p:txBody>
          <a:bodyPr wrap="square" rtlCol="0">
            <a:spAutoFit/>
          </a:bodyPr>
          <a:lstStyle/>
          <a:p>
            <a:r>
              <a:rPr lang="en-US" dirty="0"/>
              <a:t>✅</a:t>
            </a:r>
          </a:p>
        </p:txBody>
      </p:sp>
      <p:sp>
        <p:nvSpPr>
          <p:cNvPr id="15" name="TextBox 14">
            <a:extLst>
              <a:ext uri="{FF2B5EF4-FFF2-40B4-BE49-F238E27FC236}">
                <a16:creationId xmlns:a16="http://schemas.microsoft.com/office/drawing/2014/main" id="{0924E21F-9362-B538-E970-EC5B74142B8F}"/>
              </a:ext>
            </a:extLst>
          </p:cNvPr>
          <p:cNvSpPr txBox="1"/>
          <p:nvPr/>
        </p:nvSpPr>
        <p:spPr>
          <a:xfrm>
            <a:off x="671095" y="2905147"/>
            <a:ext cx="314792" cy="369332"/>
          </a:xfrm>
          <a:prstGeom prst="rect">
            <a:avLst/>
          </a:prstGeom>
          <a:noFill/>
        </p:spPr>
        <p:txBody>
          <a:bodyPr wrap="square" rtlCol="0">
            <a:spAutoFit/>
          </a:bodyPr>
          <a:lstStyle/>
          <a:p>
            <a:r>
              <a:rPr lang="en-US" dirty="0"/>
              <a:t>✅</a:t>
            </a:r>
          </a:p>
        </p:txBody>
      </p:sp>
    </p:spTree>
    <p:extLst>
      <p:ext uri="{BB962C8B-B14F-4D97-AF65-F5344CB8AC3E}">
        <p14:creationId xmlns:p14="http://schemas.microsoft.com/office/powerpoint/2010/main" val="20787262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EE7C5-3E59-F6B0-6E90-F51E96C93913}"/>
              </a:ext>
            </a:extLst>
          </p:cNvPr>
          <p:cNvSpPr>
            <a:spLocks noGrp="1"/>
          </p:cNvSpPr>
          <p:nvPr>
            <p:ph type="title"/>
          </p:nvPr>
        </p:nvSpPr>
        <p:spPr>
          <a:xfrm>
            <a:off x="-127322" y="0"/>
            <a:ext cx="4233779" cy="6858000"/>
          </a:xfrm>
          <a:solidFill>
            <a:srgbClr val="91D3C6"/>
          </a:solidFill>
        </p:spPr>
        <p:txBody>
          <a:bodyPr/>
          <a:lstStyle/>
          <a:p>
            <a:pPr algn="ctr"/>
            <a:r>
              <a:rPr lang="en-US" sz="4800" b="1" dirty="0">
                <a:latin typeface="Taca Pro" panose="02000503040000020004" pitchFamily="2" charset="77"/>
              </a:rPr>
              <a:t>START</a:t>
            </a:r>
            <a:br>
              <a:rPr lang="en-US" sz="4800" b="1" dirty="0">
                <a:latin typeface="Taca Pro" panose="02000503040000020004" pitchFamily="2" charset="77"/>
              </a:rPr>
            </a:br>
            <a:r>
              <a:rPr lang="en-US" sz="4800" b="1" dirty="0">
                <a:latin typeface="Taca Pro" panose="02000503040000020004" pitchFamily="2" charset="77"/>
              </a:rPr>
              <a:t>UP ELEMENTS</a:t>
            </a:r>
            <a:br>
              <a:rPr lang="en-US" sz="4800" b="1" dirty="0">
                <a:latin typeface="Taca Pro" panose="02000503040000020004" pitchFamily="2" charset="77"/>
              </a:rPr>
            </a:br>
            <a:br>
              <a:rPr lang="en-US" sz="4800" b="1" dirty="0">
                <a:latin typeface="Taca Pro" panose="02000503040000020004" pitchFamily="2" charset="77"/>
              </a:rPr>
            </a:br>
            <a:r>
              <a:rPr lang="en-US" sz="4800" b="1" dirty="0">
                <a:latin typeface="Taca Pro" panose="02000503040000020004" pitchFamily="2" charset="77"/>
              </a:rPr>
              <a:t>1</a:t>
            </a:r>
            <a:r>
              <a:rPr lang="en-US" sz="4800" b="1" baseline="30000" dirty="0">
                <a:latin typeface="Taca Pro" panose="02000503040000020004" pitchFamily="2" charset="77"/>
              </a:rPr>
              <a:t>st</a:t>
            </a:r>
            <a:r>
              <a:rPr lang="en-US" sz="4800" b="1" dirty="0">
                <a:latin typeface="Taca Pro" panose="02000503040000020004" pitchFamily="2" charset="77"/>
              </a:rPr>
              <a:t> </a:t>
            </a:r>
            <a:r>
              <a:rPr lang="en-US" sz="3600" b="1" dirty="0">
                <a:latin typeface="Taca Pro" panose="02000503040000020004" pitchFamily="2" charset="77"/>
              </a:rPr>
              <a:t>Become an affiliate </a:t>
            </a:r>
            <a:r>
              <a:rPr lang="en-US" sz="2400" b="1" dirty="0" err="1">
                <a:latin typeface="Taca Pro" panose="02000503040000020004" pitchFamily="2" charset="77"/>
              </a:rPr>
              <a:t>cyclingwithoutage.org</a:t>
            </a:r>
            <a:endParaRPr lang="en-US" sz="2400" b="1" dirty="0">
              <a:latin typeface="Taca Pro" panose="02000503040000020004" pitchFamily="2" charset="77"/>
            </a:endParaRPr>
          </a:p>
        </p:txBody>
      </p:sp>
      <p:graphicFrame>
        <p:nvGraphicFramePr>
          <p:cNvPr id="4" name="Content Placeholder 3">
            <a:extLst>
              <a:ext uri="{FF2B5EF4-FFF2-40B4-BE49-F238E27FC236}">
                <a16:creationId xmlns:a16="http://schemas.microsoft.com/office/drawing/2014/main" id="{81110B34-9524-D52C-457D-96794E969B47}"/>
              </a:ext>
            </a:extLst>
          </p:cNvPr>
          <p:cNvGraphicFramePr>
            <a:graphicFrameLocks noGrp="1"/>
          </p:cNvGraphicFramePr>
          <p:nvPr>
            <p:ph idx="1"/>
          </p:nvPr>
        </p:nvGraphicFramePr>
        <p:xfrm>
          <a:off x="3527855" y="200891"/>
          <a:ext cx="9052071" cy="64562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CUA_main_logo_english.png" descr="CUA_main_logo_english.png">
            <a:extLst>
              <a:ext uri="{FF2B5EF4-FFF2-40B4-BE49-F238E27FC236}">
                <a16:creationId xmlns:a16="http://schemas.microsoft.com/office/drawing/2014/main" id="{34E90728-5163-EA45-F2DC-512DAEC62F15}"/>
              </a:ext>
            </a:extLst>
          </p:cNvPr>
          <p:cNvPicPr>
            <a:picLocks noChangeAspect="1"/>
          </p:cNvPicPr>
          <p:nvPr/>
        </p:nvPicPr>
        <p:blipFill>
          <a:blip r:embed="rId8"/>
          <a:stretch>
            <a:fillRect/>
          </a:stretch>
        </p:blipFill>
        <p:spPr>
          <a:xfrm>
            <a:off x="10457644" y="6007380"/>
            <a:ext cx="1374159" cy="516065"/>
          </a:xfrm>
          <a:prstGeom prst="rect">
            <a:avLst/>
          </a:prstGeom>
          <a:ln w="12700">
            <a:miter lim="400000"/>
          </a:ln>
        </p:spPr>
      </p:pic>
      <p:sp>
        <p:nvSpPr>
          <p:cNvPr id="3" name="TextBox 2">
            <a:extLst>
              <a:ext uri="{FF2B5EF4-FFF2-40B4-BE49-F238E27FC236}">
                <a16:creationId xmlns:a16="http://schemas.microsoft.com/office/drawing/2014/main" id="{E621038A-D81D-F091-1165-152B199C1743}"/>
              </a:ext>
            </a:extLst>
          </p:cNvPr>
          <p:cNvSpPr txBox="1"/>
          <p:nvPr/>
        </p:nvSpPr>
        <p:spPr>
          <a:xfrm>
            <a:off x="8983979" y="200891"/>
            <a:ext cx="3109375" cy="923330"/>
          </a:xfrm>
          <a:prstGeom prst="rect">
            <a:avLst/>
          </a:prstGeom>
          <a:noFill/>
        </p:spPr>
        <p:txBody>
          <a:bodyPr wrap="square" rtlCol="0">
            <a:spAutoFit/>
          </a:bodyPr>
          <a:lstStyle/>
          <a:p>
            <a:r>
              <a:rPr lang="en-US" dirty="0">
                <a:latin typeface="Taca Pro" panose="02000503040000020004" pitchFamily="2" charset="77"/>
              </a:rPr>
              <a:t>$$$ Requires fundraising</a:t>
            </a:r>
          </a:p>
          <a:p>
            <a:r>
              <a:rPr lang="en-US" dirty="0">
                <a:latin typeface="Taca Pro" panose="02000503040000020004" pitchFamily="2" charset="77"/>
              </a:rPr>
              <a:t>Additional cost for insurance and maintenance</a:t>
            </a:r>
          </a:p>
        </p:txBody>
      </p:sp>
      <p:sp>
        <p:nvSpPr>
          <p:cNvPr id="6" name="TextBox 5">
            <a:extLst>
              <a:ext uri="{FF2B5EF4-FFF2-40B4-BE49-F238E27FC236}">
                <a16:creationId xmlns:a16="http://schemas.microsoft.com/office/drawing/2014/main" id="{4617C566-14D4-0406-6350-D7A42296571B}"/>
              </a:ext>
            </a:extLst>
          </p:cNvPr>
          <p:cNvSpPr txBox="1"/>
          <p:nvPr/>
        </p:nvSpPr>
        <p:spPr>
          <a:xfrm>
            <a:off x="4344017" y="1678594"/>
            <a:ext cx="2545890" cy="923330"/>
          </a:xfrm>
          <a:prstGeom prst="rect">
            <a:avLst/>
          </a:prstGeom>
          <a:noFill/>
        </p:spPr>
        <p:txBody>
          <a:bodyPr wrap="none" rtlCol="0">
            <a:spAutoFit/>
          </a:bodyPr>
          <a:lstStyle/>
          <a:p>
            <a:r>
              <a:rPr lang="en-US" dirty="0">
                <a:latin typeface="Taca Pro" panose="02000503040000020004" pitchFamily="2" charset="77"/>
              </a:rPr>
              <a:t>Bike clubs</a:t>
            </a:r>
          </a:p>
          <a:p>
            <a:r>
              <a:rPr lang="en-US" dirty="0">
                <a:latin typeface="Taca Pro" panose="02000503040000020004" pitchFamily="2" charset="77"/>
              </a:rPr>
              <a:t>Community volunteers</a:t>
            </a:r>
          </a:p>
          <a:p>
            <a:r>
              <a:rPr lang="en-US" dirty="0">
                <a:latin typeface="Taca Pro" panose="02000503040000020004" pitchFamily="2" charset="77"/>
              </a:rPr>
              <a:t>Students</a:t>
            </a:r>
          </a:p>
        </p:txBody>
      </p:sp>
      <p:sp>
        <p:nvSpPr>
          <p:cNvPr id="7" name="TextBox 6">
            <a:extLst>
              <a:ext uri="{FF2B5EF4-FFF2-40B4-BE49-F238E27FC236}">
                <a16:creationId xmlns:a16="http://schemas.microsoft.com/office/drawing/2014/main" id="{0FAC40B2-A55F-4E96-3544-CD471D17567D}"/>
              </a:ext>
            </a:extLst>
          </p:cNvPr>
          <p:cNvSpPr txBox="1"/>
          <p:nvPr/>
        </p:nvSpPr>
        <p:spPr>
          <a:xfrm>
            <a:off x="4734907" y="5545715"/>
            <a:ext cx="2430474" cy="923330"/>
          </a:xfrm>
          <a:prstGeom prst="rect">
            <a:avLst/>
          </a:prstGeom>
          <a:noFill/>
        </p:spPr>
        <p:txBody>
          <a:bodyPr wrap="none" rtlCol="0">
            <a:spAutoFit/>
          </a:bodyPr>
          <a:lstStyle/>
          <a:p>
            <a:r>
              <a:rPr lang="en-US" dirty="0">
                <a:latin typeface="Taca Pro" panose="02000503040000020004" pitchFamily="2" charset="77"/>
              </a:rPr>
              <a:t>Care home residents</a:t>
            </a:r>
          </a:p>
          <a:p>
            <a:r>
              <a:rPr lang="en-US" dirty="0">
                <a:latin typeface="Taca Pro" panose="02000503040000020004" pitchFamily="2" charset="77"/>
              </a:rPr>
              <a:t>Aging in place seniors</a:t>
            </a:r>
          </a:p>
          <a:p>
            <a:r>
              <a:rPr lang="en-US" dirty="0">
                <a:latin typeface="Taca Pro" panose="02000503040000020004" pitchFamily="2" charset="77"/>
              </a:rPr>
              <a:t>Disabled individuals</a:t>
            </a:r>
          </a:p>
        </p:txBody>
      </p:sp>
      <p:sp>
        <p:nvSpPr>
          <p:cNvPr id="8" name="TextBox 7">
            <a:extLst>
              <a:ext uri="{FF2B5EF4-FFF2-40B4-BE49-F238E27FC236}">
                <a16:creationId xmlns:a16="http://schemas.microsoft.com/office/drawing/2014/main" id="{D51167BF-B65A-E910-4D63-4530A587E4FA}"/>
              </a:ext>
            </a:extLst>
          </p:cNvPr>
          <p:cNvSpPr txBox="1"/>
          <p:nvPr/>
        </p:nvSpPr>
        <p:spPr>
          <a:xfrm>
            <a:off x="8113788" y="2140259"/>
            <a:ext cx="2643096" cy="369332"/>
          </a:xfrm>
          <a:prstGeom prst="rect">
            <a:avLst/>
          </a:prstGeom>
          <a:noFill/>
        </p:spPr>
        <p:txBody>
          <a:bodyPr wrap="none" rtlCol="0">
            <a:spAutoFit/>
          </a:bodyPr>
          <a:lstStyle/>
          <a:p>
            <a:r>
              <a:rPr lang="en-US" dirty="0">
                <a:latin typeface="Taca Pro" panose="02000503040000020004" pitchFamily="2" charset="77"/>
              </a:rPr>
              <a:t>Free or low-cost options</a:t>
            </a:r>
          </a:p>
        </p:txBody>
      </p:sp>
      <p:sp>
        <p:nvSpPr>
          <p:cNvPr id="9" name="TextBox 8">
            <a:extLst>
              <a:ext uri="{FF2B5EF4-FFF2-40B4-BE49-F238E27FC236}">
                <a16:creationId xmlns:a16="http://schemas.microsoft.com/office/drawing/2014/main" id="{596E4039-F4DA-94E0-504C-43D017F205E2}"/>
              </a:ext>
            </a:extLst>
          </p:cNvPr>
          <p:cNvSpPr txBox="1"/>
          <p:nvPr/>
        </p:nvSpPr>
        <p:spPr>
          <a:xfrm>
            <a:off x="9673357" y="4345396"/>
            <a:ext cx="2419998" cy="646331"/>
          </a:xfrm>
          <a:prstGeom prst="rect">
            <a:avLst/>
          </a:prstGeom>
          <a:noFill/>
        </p:spPr>
        <p:txBody>
          <a:bodyPr wrap="square" rtlCol="0">
            <a:spAutoFit/>
          </a:bodyPr>
          <a:lstStyle/>
          <a:p>
            <a:r>
              <a:rPr lang="en-US" dirty="0">
                <a:latin typeface="Taca Pro" panose="02000503040000020004" pitchFamily="2" charset="77"/>
              </a:rPr>
              <a:t>Safe &amp; enjoyable</a:t>
            </a:r>
          </a:p>
          <a:p>
            <a:r>
              <a:rPr lang="en-US" dirty="0">
                <a:latin typeface="Taca Pro" panose="02000503040000020004" pitchFamily="2" charset="77"/>
              </a:rPr>
              <a:t>Easy access</a:t>
            </a:r>
          </a:p>
        </p:txBody>
      </p:sp>
    </p:spTree>
    <p:extLst>
      <p:ext uri="{BB962C8B-B14F-4D97-AF65-F5344CB8AC3E}">
        <p14:creationId xmlns:p14="http://schemas.microsoft.com/office/powerpoint/2010/main" val="42103320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ORGANIZING RIDES"/>
          <p:cNvSpPr txBox="1"/>
          <p:nvPr/>
        </p:nvSpPr>
        <p:spPr>
          <a:xfrm>
            <a:off x="605875" y="459270"/>
            <a:ext cx="5157615" cy="575639"/>
          </a:xfrm>
          <a:prstGeom prst="rect">
            <a:avLst/>
          </a:prstGeom>
          <a:solidFill>
            <a:srgbClr val="C00000">
              <a:alpha val="93623"/>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716" tIns="10716" rIns="10716" bIns="10716" anchor="ctr">
            <a:spAutoFit/>
          </a:bodyPr>
          <a:lstStyle>
            <a:lvl1pPr defTabSz="1079934">
              <a:defRPr sz="6000">
                <a:latin typeface="Taca Pro Bold"/>
                <a:ea typeface="Taca Pro Bold"/>
                <a:cs typeface="Taca Pro Bold"/>
                <a:sym typeface="Taca Pro Bold"/>
              </a:defRPr>
            </a:lvl1pPr>
          </a:lstStyle>
          <a:p>
            <a:pPr algn="ctr"/>
            <a:r>
              <a:rPr lang="en-US" sz="3600" dirty="0">
                <a:solidFill>
                  <a:schemeClr val="bg1"/>
                </a:solidFill>
              </a:rPr>
              <a:t>SINGLE SITE OPTIONS</a:t>
            </a:r>
            <a:endParaRPr sz="3600" dirty="0">
              <a:solidFill>
                <a:schemeClr val="bg1"/>
              </a:solidFill>
            </a:endParaRPr>
          </a:p>
        </p:txBody>
      </p:sp>
      <p:pic>
        <p:nvPicPr>
          <p:cNvPr id="4" name="Picture 3" descr="A sign in front of a white fence&#10;&#10;Description automatically generated">
            <a:extLst>
              <a:ext uri="{FF2B5EF4-FFF2-40B4-BE49-F238E27FC236}">
                <a16:creationId xmlns:a16="http://schemas.microsoft.com/office/drawing/2014/main" id="{F28DF7A8-F80F-7DF6-DF48-60D8193AA292}"/>
              </a:ext>
            </a:extLst>
          </p:cNvPr>
          <p:cNvPicPr>
            <a:picLocks noChangeAspect="1"/>
          </p:cNvPicPr>
          <p:nvPr/>
        </p:nvPicPr>
        <p:blipFill>
          <a:blip r:embed="rId3"/>
          <a:stretch>
            <a:fillRect/>
          </a:stretch>
        </p:blipFill>
        <p:spPr>
          <a:xfrm>
            <a:off x="7543980" y="3502810"/>
            <a:ext cx="4257454" cy="2926999"/>
          </a:xfrm>
          <a:prstGeom prst="rect">
            <a:avLst/>
          </a:prstGeom>
          <a:effectLst>
            <a:outerShdw blurRad="63500" sx="102000" sy="102000" algn="ctr" rotWithShape="0">
              <a:prstClr val="black">
                <a:alpha val="40000"/>
              </a:prstClr>
            </a:outerShdw>
          </a:effectLst>
        </p:spPr>
      </p:pic>
      <p:pic>
        <p:nvPicPr>
          <p:cNvPr id="9" name="Picture 8" descr="A pool in a parking lot&#10;&#10;Description automatically generated">
            <a:extLst>
              <a:ext uri="{FF2B5EF4-FFF2-40B4-BE49-F238E27FC236}">
                <a16:creationId xmlns:a16="http://schemas.microsoft.com/office/drawing/2014/main" id="{D348B11A-6968-9E37-F329-1C1163BF820A}"/>
              </a:ext>
            </a:extLst>
          </p:cNvPr>
          <p:cNvPicPr>
            <a:picLocks noChangeAspect="1"/>
          </p:cNvPicPr>
          <p:nvPr/>
        </p:nvPicPr>
        <p:blipFill rotWithShape="1">
          <a:blip r:embed="rId4"/>
          <a:srcRect l="13361" b="20656"/>
          <a:stretch/>
        </p:blipFill>
        <p:spPr>
          <a:xfrm>
            <a:off x="517695" y="1840375"/>
            <a:ext cx="6636686" cy="4558355"/>
          </a:xfrm>
          <a:prstGeom prst="rect">
            <a:avLst/>
          </a:prstGeom>
          <a:effectLst>
            <a:outerShdw blurRad="63500" sx="102000" sy="102000" algn="ctr" rotWithShape="0">
              <a:prstClr val="black">
                <a:alpha val="40000"/>
              </a:prstClr>
            </a:outerShdw>
            <a:softEdge rad="12700"/>
          </a:effectLst>
        </p:spPr>
      </p:pic>
      <p:pic>
        <p:nvPicPr>
          <p:cNvPr id="1026" name="Picture 2">
            <a:extLst>
              <a:ext uri="{FF2B5EF4-FFF2-40B4-BE49-F238E27FC236}">
                <a16:creationId xmlns:a16="http://schemas.microsoft.com/office/drawing/2014/main" id="{8531CAFE-8D94-D114-B0FF-82EE52B6F84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8814" b="11418"/>
          <a:stretch/>
        </p:blipFill>
        <p:spPr bwMode="auto">
          <a:xfrm>
            <a:off x="8137513" y="3429000"/>
            <a:ext cx="928901" cy="14762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group of people riding bicycles on a road&#10;&#10;Description automatically generated">
            <a:extLst>
              <a:ext uri="{FF2B5EF4-FFF2-40B4-BE49-F238E27FC236}">
                <a16:creationId xmlns:a16="http://schemas.microsoft.com/office/drawing/2014/main" id="{09476B50-DDB4-A551-45BD-C7CAA95FCF10}"/>
              </a:ext>
            </a:extLst>
          </p:cNvPr>
          <p:cNvPicPr>
            <a:picLocks noChangeAspect="1"/>
          </p:cNvPicPr>
          <p:nvPr/>
        </p:nvPicPr>
        <p:blipFill rotWithShape="1">
          <a:blip r:embed="rId6"/>
          <a:srcRect t="18111" b="27374"/>
          <a:stretch/>
        </p:blipFill>
        <p:spPr>
          <a:xfrm>
            <a:off x="6487029" y="459270"/>
            <a:ext cx="4590866" cy="3337492"/>
          </a:xfrm>
          <a:prstGeom prst="rect">
            <a:avLst/>
          </a:prstGeom>
          <a:effectLst>
            <a:outerShdw blurRad="63500" sx="102000" sy="102000" algn="ctr" rotWithShape="0">
              <a:prstClr val="black">
                <a:alpha val="40000"/>
              </a:prstClr>
            </a:outerShdw>
          </a:effectLst>
        </p:spPr>
      </p:pic>
      <p:sp>
        <p:nvSpPr>
          <p:cNvPr id="3" name="TextBox 2">
            <a:extLst>
              <a:ext uri="{FF2B5EF4-FFF2-40B4-BE49-F238E27FC236}">
                <a16:creationId xmlns:a16="http://schemas.microsoft.com/office/drawing/2014/main" id="{7EE727DF-18F4-BDB8-FF9B-E160DEC847A8}"/>
              </a:ext>
            </a:extLst>
          </p:cNvPr>
          <p:cNvSpPr txBox="1"/>
          <p:nvPr/>
        </p:nvSpPr>
        <p:spPr>
          <a:xfrm>
            <a:off x="810228" y="1954349"/>
            <a:ext cx="1890261" cy="461665"/>
          </a:xfrm>
          <a:prstGeom prst="rect">
            <a:avLst/>
          </a:prstGeom>
          <a:noFill/>
        </p:spPr>
        <p:txBody>
          <a:bodyPr wrap="none" rtlCol="0">
            <a:spAutoFit/>
          </a:bodyPr>
          <a:lstStyle/>
          <a:p>
            <a:r>
              <a:rPr lang="en-US" sz="2400" b="1" dirty="0">
                <a:latin typeface="Taca Pro" panose="02000503040000020004" pitchFamily="2" charset="77"/>
              </a:rPr>
              <a:t>Ginger Cove</a:t>
            </a:r>
          </a:p>
        </p:txBody>
      </p:sp>
      <p:sp>
        <p:nvSpPr>
          <p:cNvPr id="5" name="TextBox 4">
            <a:extLst>
              <a:ext uri="{FF2B5EF4-FFF2-40B4-BE49-F238E27FC236}">
                <a16:creationId xmlns:a16="http://schemas.microsoft.com/office/drawing/2014/main" id="{C59C82DE-1590-6FCE-CE1B-30AF7976E968}"/>
              </a:ext>
            </a:extLst>
          </p:cNvPr>
          <p:cNvSpPr txBox="1"/>
          <p:nvPr/>
        </p:nvSpPr>
        <p:spPr>
          <a:xfrm>
            <a:off x="6682432" y="3114955"/>
            <a:ext cx="1260281" cy="461665"/>
          </a:xfrm>
          <a:prstGeom prst="rect">
            <a:avLst/>
          </a:prstGeom>
          <a:noFill/>
        </p:spPr>
        <p:txBody>
          <a:bodyPr wrap="none" rtlCol="0">
            <a:spAutoFit/>
          </a:bodyPr>
          <a:lstStyle/>
          <a:p>
            <a:r>
              <a:rPr lang="en-US" sz="2400" b="1" dirty="0">
                <a:latin typeface="Taca Pro" panose="02000503040000020004" pitchFamily="2" charset="77"/>
              </a:rPr>
              <a:t>Sunrise</a:t>
            </a:r>
          </a:p>
        </p:txBody>
      </p:sp>
    </p:spTree>
    <p:extLst>
      <p:ext uri="{BB962C8B-B14F-4D97-AF65-F5344CB8AC3E}">
        <p14:creationId xmlns:p14="http://schemas.microsoft.com/office/powerpoint/2010/main" val="2654312020"/>
      </p:ext>
    </p:extLst>
  </p:cSld>
  <p:clrMapOvr>
    <a:masterClrMapping/>
  </p:clrMapOvr>
  <p:transition spd="med"/>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538D9D"/>
      </a:hlink>
      <a:folHlink>
        <a:srgbClr val="A5738E"/>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3A418E6B-C5F0-4B95-8D77-61E3EF3B5D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6841</TotalTime>
  <Words>1582</Words>
  <Application>Microsoft Macintosh PowerPoint</Application>
  <PresentationFormat>Widescreen</PresentationFormat>
  <Paragraphs>158</Paragraphs>
  <Slides>16</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Aptos</vt:lpstr>
      <vt:lpstr>Aptos Display</vt:lpstr>
      <vt:lpstr>Arial</vt:lpstr>
      <vt:lpstr>Calibri</vt:lpstr>
      <vt:lpstr>Helvetica Light</vt:lpstr>
      <vt:lpstr>Taca Pro</vt:lpstr>
      <vt:lpstr>Wingdings</vt:lpstr>
      <vt:lpstr>Office Theme</vt:lpstr>
      <vt:lpstr>PowerPoint Presentation</vt:lpstr>
      <vt:lpstr>What is CYCLING WITHOUT AGE?    </vt:lpstr>
      <vt:lpstr>GUIDING PRINCIPLES</vt:lpstr>
      <vt:lpstr>WHO BENEFITS?</vt:lpstr>
      <vt:lpstr>BIKE GROUPS BENEFIT</vt:lpstr>
      <vt:lpstr>PowerPoint Presentation</vt:lpstr>
      <vt:lpstr>COMMUNITIES BENEFIT</vt:lpstr>
      <vt:lpstr>START UP ELEMENTS  1st Become an affiliate cyclingwithoutage.org</vt:lpstr>
      <vt:lpstr>PowerPoint Presentation</vt:lpstr>
      <vt:lpstr>TRAVEL OPTION</vt:lpstr>
      <vt:lpstr>SCENIC SITE OPTION</vt:lpstr>
      <vt:lpstr>START-UP COSTS</vt:lpstr>
      <vt:lpstr>PowerPoint Presentation</vt:lpstr>
      <vt:lpstr>THE MOVIE</vt:lpstr>
      <vt:lpstr>POTENTIAL EXPANSION SITES</vt:lpstr>
      <vt:lpstr>QUESTIONS? CWA@BikeAAA.org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Launching  Cycling Without Age</dc:title>
  <dc:creator>Sandra Bishop</dc:creator>
  <cp:lastModifiedBy>Sandra Bishop</cp:lastModifiedBy>
  <cp:revision>42</cp:revision>
  <cp:lastPrinted>2022-11-19T19:16:00Z</cp:lastPrinted>
  <dcterms:created xsi:type="dcterms:W3CDTF">2022-11-19T16:00:45Z</dcterms:created>
  <dcterms:modified xsi:type="dcterms:W3CDTF">2024-10-16T14:48:29Z</dcterms:modified>
</cp:coreProperties>
</file>