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8" r:id="rId3"/>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La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Lato-bold.fntdata"/><Relationship Id="rId10" Type="http://schemas.openxmlformats.org/officeDocument/2006/relationships/slide" Target="slides/slide5.xml"/><Relationship Id="rId21" Type="http://schemas.openxmlformats.org/officeDocument/2006/relationships/font" Target="fonts/Lato-regular.fntdata"/><Relationship Id="rId13" Type="http://schemas.openxmlformats.org/officeDocument/2006/relationships/slide" Target="slides/slide8.xml"/><Relationship Id="rId24" Type="http://schemas.openxmlformats.org/officeDocument/2006/relationships/font" Target="fonts/Lato-boldItalic.fntdata"/><Relationship Id="rId12" Type="http://schemas.openxmlformats.org/officeDocument/2006/relationships/slide" Target="slides/slide7.xml"/><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p:txBody>
      </p:sp>
      <p:sp>
        <p:nvSpPr>
          <p:cNvPr id="182" name="Shape 1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77" name="Shape 27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330200" lvl="0" marL="4572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The </a:t>
            </a:r>
            <a:r>
              <a:rPr lang="en">
                <a:solidFill>
                  <a:srgbClr val="434343"/>
                </a:solidFill>
                <a:latin typeface="Lato"/>
                <a:ea typeface="Lato"/>
                <a:cs typeface="Lato"/>
                <a:sym typeface="Lato"/>
              </a:rPr>
              <a:t>MD</a:t>
            </a:r>
            <a:r>
              <a:rPr b="0" i="0" lang="en" sz="1100" u="none" cap="none" strike="noStrike">
                <a:solidFill>
                  <a:srgbClr val="434343"/>
                </a:solidFill>
                <a:latin typeface="Lato"/>
                <a:ea typeface="Lato"/>
                <a:cs typeface="Lato"/>
                <a:sym typeface="Lato"/>
              </a:rPr>
              <a:t> League and the NICA team is here to help you through every step of the process. </a:t>
            </a:r>
            <a:endParaRPr/>
          </a:p>
          <a:p>
            <a:pPr indent="-330200" lvl="0" marL="4572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Training is available year-round and include a variety of mechanisms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Online webinars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In-person training</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Manuals and documentation</a:t>
            </a:r>
            <a:endParaRPr/>
          </a:p>
          <a:p>
            <a:pPr indent="-330200" lvl="0" marL="4572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Resources include:</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Starter kits, with step-by-step instructions to start your team</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Online webinars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Coaching and skills training manuals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Videos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Presentations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Checklists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Mentors</a:t>
            </a:r>
            <a:endParaRPr/>
          </a:p>
          <a:p>
            <a:pPr indent="-330200" lvl="1" marL="914400" marR="0" rtl="0" algn="l">
              <a:lnSpc>
                <a:spcPct val="100000"/>
              </a:lnSpc>
              <a:spcBef>
                <a:spcPts val="0"/>
              </a:spcBef>
              <a:spcAft>
                <a:spcPts val="0"/>
              </a:spcAft>
              <a:buClr>
                <a:srgbClr val="434343"/>
              </a:buClr>
              <a:buSzPts val="1100"/>
              <a:buFont typeface="Lato"/>
              <a:buChar char="●"/>
            </a:pPr>
            <a:r>
              <a:rPr b="0" i="0" lang="en" sz="1100" u="none" cap="none" strike="noStrike">
                <a:solidFill>
                  <a:srgbClr val="434343"/>
                </a:solidFill>
                <a:latin typeface="Lato"/>
                <a:ea typeface="Lato"/>
                <a:cs typeface="Lato"/>
                <a:sym typeface="Lato"/>
              </a:rPr>
              <a:t>Annual Leaders’ Summits – </a:t>
            </a:r>
            <a:r>
              <a:rPr lang="en">
                <a:solidFill>
                  <a:srgbClr val="434343"/>
                </a:solidFill>
                <a:latin typeface="Lato"/>
                <a:ea typeface="Lato"/>
                <a:cs typeface="Lato"/>
                <a:sym typeface="Lato"/>
              </a:rPr>
              <a:t>one-stop-shopping option </a:t>
            </a:r>
            <a:r>
              <a:rPr b="0" i="0" lang="en" sz="1100" u="none" cap="none" strike="noStrike">
                <a:solidFill>
                  <a:srgbClr val="434343"/>
                </a:solidFill>
                <a:latin typeface="Lato"/>
                <a:ea typeface="Lato"/>
                <a:cs typeface="Lato"/>
                <a:sym typeface="Lato"/>
              </a:rPr>
              <a:t> for obtaining your coaching certification</a:t>
            </a:r>
            <a:endParaRPr/>
          </a:p>
          <a:p>
            <a:pPr indent="-330200" lvl="0" marL="457200" marR="0" rtl="0" algn="l">
              <a:lnSpc>
                <a:spcPct val="100000"/>
              </a:lnSpc>
              <a:spcBef>
                <a:spcPts val="0"/>
              </a:spcBef>
              <a:spcAft>
                <a:spcPts val="0"/>
              </a:spcAft>
              <a:buClr>
                <a:srgbClr val="434343"/>
              </a:buClr>
              <a:buFont typeface="Lato"/>
              <a:buNone/>
            </a:pPr>
            <a:r>
              <a:t/>
            </a:r>
            <a:endParaRPr b="0" i="0" sz="1100" u="none" cap="none" strike="noStrike">
              <a:solidFill>
                <a:srgbClr val="434343"/>
              </a:solidFill>
              <a:latin typeface="Lato"/>
              <a:ea typeface="Lato"/>
              <a:cs typeface="Lato"/>
              <a:sym typeface="Lato"/>
            </a:endParaRPr>
          </a:p>
          <a:p>
            <a:pPr indent="-330200" lvl="0" marL="457200" marR="0" rtl="0" algn="l">
              <a:lnSpc>
                <a:spcPct val="100000"/>
              </a:lnSpc>
              <a:spcBef>
                <a:spcPts val="0"/>
              </a:spcBef>
              <a:spcAft>
                <a:spcPts val="0"/>
              </a:spcAft>
              <a:buClr>
                <a:srgbClr val="434343"/>
              </a:buClr>
              <a:buFont typeface="Lato"/>
              <a:buNone/>
            </a:pPr>
            <a:r>
              <a:t/>
            </a:r>
            <a:endParaRPr b="0" i="0" sz="1100" u="none" cap="none" strike="noStrike">
              <a:solidFill>
                <a:srgbClr val="434343"/>
              </a:solidFill>
              <a:latin typeface="Lato"/>
              <a:ea typeface="Lato"/>
              <a:cs typeface="Lato"/>
              <a:sym typeface="Lato"/>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97" name="Shape 29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07" name="Shape 30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26" name="Shape 32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 name="Shape 192"/>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NICA has been around since 2009, when it was originally established in northern California. NICA’s sole purpose is to develop mountain biking as an interscholastic club sport for high school students in every state, and it’s been wildly successful to date. </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NICA is backed by industry players such as [pick a handful to rattle off]:</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Trek</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Specialized</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Clif Bar</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Easton</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SRAM </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Giro</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Cannondale</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Yakima</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Fox</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Camelbak</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Gu</a:t>
            </a:r>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Industry partners include:</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IMBA</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Training Peaks</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People For Bikes</a:t>
            </a:r>
            <a:endParaRPr/>
          </a:p>
          <a:p>
            <a:pPr indent="0" lvl="0" marL="0" marR="0" rtl="0" algn="l">
              <a:spcBef>
                <a:spcPts val="0"/>
              </a:spcBef>
              <a:spcAft>
                <a:spcPts val="0"/>
              </a:spcAft>
              <a:buClr>
                <a:schemeClr val="dk1"/>
              </a:buClr>
              <a:buFont typeface="Arial"/>
              <a:buNone/>
            </a:pPr>
            <a:r>
              <a:t/>
            </a:r>
            <a:endParaRPr/>
          </a:p>
        </p:txBody>
      </p:sp>
      <p:sp>
        <p:nvSpPr>
          <p:cNvPr id="198" name="Shape 19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NICA’s purpose is not to produce the next world champion mountain biker; instead it’s an inclusive, equal opportunity program that uses mountain biking to develop character :</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Build self-esteem – As student-athletes improve their skills and achieve their goals, their self-esteem and sense of self-worth grows</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Help kids make better and healthier lifestyle choices (select a few)</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Regular exercise</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Healthy eating hab</a:t>
            </a:r>
            <a:r>
              <a:rPr lang="en"/>
              <a:t>i</a:t>
            </a:r>
            <a:r>
              <a:rPr b="0" i="0" lang="en" sz="1100" u="none" cap="none" strike="noStrike">
                <a:solidFill>
                  <a:schemeClr val="dk1"/>
                </a:solidFill>
                <a:latin typeface="Arial"/>
                <a:ea typeface="Arial"/>
                <a:cs typeface="Arial"/>
                <a:sym typeface="Arial"/>
              </a:rPr>
              <a:t>ts</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Smart decisions regarding drug and alcohol use</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Greater sense of obligation to schoolwork and community involvement  </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Develop important life skills – mountain biking requires a broad range of physical and mental skills, such as:</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Agility</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Balance</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Determination</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Focus</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Upper and lower body strength</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Cardiovascular fitness</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Strong mind</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Critical thinking</a:t>
            </a:r>
            <a:endParaRPr/>
          </a:p>
          <a:p>
            <a:pPr indent="-171450" lvl="1" marL="6286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Decision-making</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Build self-reliance, confidence and problem-solving skills -- learning how to maintain a bike, fix a flat or a broken chain gives kids </a:t>
            </a:r>
            <a:endParaRPr/>
          </a:p>
          <a:p>
            <a:pPr indent="-171450" lvl="0" marL="171450" marR="0" rtl="0" algn="l">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Get kids outdoors, away from screens, and provide them with the opportunity to interact with the natural world</a:t>
            </a:r>
            <a:endParaRPr/>
          </a:p>
          <a:p>
            <a:pPr indent="-171450" lvl="0" marL="17145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Who doesn’t want all of those things for their kids?</a:t>
            </a:r>
            <a:endParaRPr/>
          </a:p>
          <a:p>
            <a:pPr indent="0" lvl="1" marL="45720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07" name="Shape 20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Mountain biking is a team sport – kids are an integral part of the team – they’re coached, they support their teammates, they represent their school or community, but it’s also an individual sport, where a key goal is to become a better, stronger student-athlete.  And in a NICA league, everyone rides and everyone scores.</a:t>
            </a:r>
            <a:endParaRPr/>
          </a:p>
          <a:p>
            <a:pPr indent="0" lvl="0" marL="0" marR="0" rtl="0" algn="l">
              <a:lnSpc>
                <a:spcPct val="100000"/>
              </a:lnSpc>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Cycling is also one of the few sports that they can participate in that can be enjoyed – and that can continue to provide benefits – over a lifetime.  </a:t>
            </a:r>
            <a:endParaRPr/>
          </a:p>
          <a:p>
            <a:pPr indent="0" lvl="0" marL="0" marR="0" rtl="0" algn="l">
              <a:lnSpc>
                <a:spcPct val="100000"/>
              </a:lnSpc>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17" name="Shape 2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Cycling is also one of the few sports that they can participate in that can be enjoyed – and that can continue to provide benefits – over a lifetime.  </a:t>
            </a:r>
            <a:endParaRPr/>
          </a:p>
          <a:p>
            <a:pPr indent="0" lvl="0" marL="0" marR="0" rtl="0" algn="l">
              <a:lnSpc>
                <a:spcPct val="100000"/>
              </a:lnSpc>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27" name="Shape 22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7" name="Shape 23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NICA is working…</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It’s working for the student-athletes’ education and health, their families and friends, the environment, and for getting girls involved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61" name="Shape 26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67" name="Shape 26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
    <p:spTree>
      <p:nvGrpSpPr>
        <p:cNvPr id="50" name="Shape 50"/>
        <p:cNvGrpSpPr/>
        <p:nvPr/>
      </p:nvGrpSpPr>
      <p:grpSpPr>
        <a:xfrm>
          <a:off x="0" y="0"/>
          <a:ext cx="0" cy="0"/>
          <a:chOff x="0" y="0"/>
          <a:chExt cx="0" cy="0"/>
        </a:xfrm>
      </p:grpSpPr>
      <p:sp>
        <p:nvSpPr>
          <p:cNvPr id="51" name="Shape 51"/>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Shape 52"/>
          <p:cNvSpPr txBox="1"/>
          <p:nvPr>
            <p:ph type="title"/>
          </p:nvPr>
        </p:nvSpPr>
        <p:spPr>
          <a:xfrm>
            <a:off x="457200" y="0"/>
            <a:ext cx="8229600" cy="8145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20124D"/>
              </a:buClr>
              <a:buSzPts val="2800"/>
              <a:buFont typeface="Verdana"/>
              <a:buNone/>
              <a:defRPr b="0" i="0" sz="2400" u="none" cap="none" strike="noStrike">
                <a:solidFill>
                  <a:srgbClr val="20124D"/>
                </a:solidFill>
                <a:latin typeface="Verdana"/>
                <a:ea typeface="Verdana"/>
                <a:cs typeface="Verdana"/>
                <a:sym typeface="Verdana"/>
              </a:defRPr>
            </a:lvl1pPr>
            <a:lvl2pPr indent="0" lvl="1" marL="0" marR="0" rtl="0" algn="l">
              <a:spcBef>
                <a:spcPts val="0"/>
              </a:spcBef>
              <a:spcAft>
                <a:spcPts val="0"/>
              </a:spcAft>
              <a:buSzPts val="2800"/>
              <a:buFont typeface="Arial"/>
              <a:buNone/>
              <a:defRPr sz="1800"/>
            </a:lvl2pPr>
            <a:lvl3pPr indent="0" lvl="2" marL="0" marR="0" rtl="0" algn="l">
              <a:spcBef>
                <a:spcPts val="0"/>
              </a:spcBef>
              <a:spcAft>
                <a:spcPts val="0"/>
              </a:spcAft>
              <a:buSzPts val="2800"/>
              <a:buFont typeface="Arial"/>
              <a:buNone/>
              <a:defRPr sz="1800"/>
            </a:lvl3pPr>
            <a:lvl4pPr indent="0" lvl="3" marL="0" marR="0" rtl="0" algn="l">
              <a:spcBef>
                <a:spcPts val="0"/>
              </a:spcBef>
              <a:spcAft>
                <a:spcPts val="0"/>
              </a:spcAft>
              <a:buSzPts val="2800"/>
              <a:buFont typeface="Arial"/>
              <a:buNone/>
              <a:defRPr sz="1800"/>
            </a:lvl4pPr>
            <a:lvl5pPr indent="0" lvl="4" marL="0" marR="0" rtl="0" algn="l">
              <a:spcBef>
                <a:spcPts val="0"/>
              </a:spcBef>
              <a:spcAft>
                <a:spcPts val="0"/>
              </a:spcAft>
              <a:buSzPts val="2800"/>
              <a:buFont typeface="Arial"/>
              <a:buNone/>
              <a:defRPr sz="1800"/>
            </a:lvl5pPr>
            <a:lvl6pPr indent="0" lvl="5" marL="0" marR="0" rtl="0" algn="l">
              <a:spcBef>
                <a:spcPts val="0"/>
              </a:spcBef>
              <a:spcAft>
                <a:spcPts val="0"/>
              </a:spcAft>
              <a:buSzPts val="2800"/>
              <a:buFont typeface="Arial"/>
              <a:buNone/>
              <a:defRPr sz="1800"/>
            </a:lvl6pPr>
            <a:lvl7pPr indent="0" lvl="6" marL="0" marR="0" rtl="0" algn="l">
              <a:spcBef>
                <a:spcPts val="0"/>
              </a:spcBef>
              <a:spcAft>
                <a:spcPts val="0"/>
              </a:spcAft>
              <a:buSzPts val="2800"/>
              <a:buFont typeface="Arial"/>
              <a:buNone/>
              <a:defRPr sz="1800"/>
            </a:lvl7pPr>
            <a:lvl8pPr indent="0" lvl="7" marL="0" marR="0" rtl="0" algn="l">
              <a:spcBef>
                <a:spcPts val="0"/>
              </a:spcBef>
              <a:spcAft>
                <a:spcPts val="0"/>
              </a:spcAft>
              <a:buSzPts val="2800"/>
              <a:buFont typeface="Arial"/>
              <a:buNone/>
              <a:defRPr sz="1800"/>
            </a:lvl8pPr>
            <a:lvl9pPr indent="0" lvl="8" marL="0" marR="0" rtl="0" algn="l">
              <a:spcBef>
                <a:spcPts val="0"/>
              </a:spcBef>
              <a:spcAft>
                <a:spcPts val="0"/>
              </a:spcAft>
              <a:buSzPts val="2800"/>
              <a:buFont typeface="Arial"/>
              <a:buNone/>
              <a:defRPr sz="1800"/>
            </a:lvl9pPr>
          </a:lstStyle>
          <a:p/>
        </p:txBody>
      </p:sp>
      <p:pic>
        <p:nvPicPr>
          <p:cNvPr id="53" name="Shape 53"/>
          <p:cNvPicPr preferRelativeResize="0"/>
          <p:nvPr/>
        </p:nvPicPr>
        <p:blipFill rotWithShape="1">
          <a:blip r:embed="rId2">
            <a:alphaModFix/>
          </a:blip>
          <a:srcRect b="0" l="0" r="0" t="0"/>
          <a:stretch/>
        </p:blipFill>
        <p:spPr>
          <a:xfrm>
            <a:off x="7079625" y="4555298"/>
            <a:ext cx="1975200" cy="517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1" name="Shape 61"/>
        <p:cNvGrpSpPr/>
        <p:nvPr/>
      </p:nvGrpSpPr>
      <p:grpSpPr>
        <a:xfrm>
          <a:off x="0" y="0"/>
          <a:ext cx="0" cy="0"/>
          <a:chOff x="0" y="0"/>
          <a:chExt cx="0" cy="0"/>
        </a:xfrm>
      </p:grpSpPr>
      <p:sp>
        <p:nvSpPr>
          <p:cNvPr id="62" name="Shape 6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3" name="Shape 6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4" name="Shape 64"/>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nica-wordmark-new.png" id="65" name="Shape 65"/>
          <p:cNvPicPr preferRelativeResize="0"/>
          <p:nvPr/>
        </p:nvPicPr>
        <p:blipFill rotWithShape="1">
          <a:blip r:embed="rId2">
            <a:alphaModFix/>
          </a:blip>
          <a:srcRect b="0" l="0" r="0" t="0"/>
          <a:stretch/>
        </p:blipFill>
        <p:spPr>
          <a:xfrm>
            <a:off x="7966648" y="4692466"/>
            <a:ext cx="915277" cy="31748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lank">
  <p:cSld name="5_Blank">
    <p:spTree>
      <p:nvGrpSpPr>
        <p:cNvPr id="66" name="Shape 66"/>
        <p:cNvGrpSpPr/>
        <p:nvPr/>
      </p:nvGrpSpPr>
      <p:grpSpPr>
        <a:xfrm>
          <a:off x="0" y="0"/>
          <a:ext cx="0" cy="0"/>
          <a:chOff x="0" y="0"/>
          <a:chExt cx="0" cy="0"/>
        </a:xfrm>
      </p:grpSpPr>
      <p:sp>
        <p:nvSpPr>
          <p:cNvPr id="67" name="Shape 67"/>
          <p:cNvSpPr txBox="1"/>
          <p:nvPr>
            <p:ph idx="11" type="ftr"/>
          </p:nvPr>
        </p:nvSpPr>
        <p:spPr>
          <a:xfrm>
            <a:off x="3124200" y="4767262"/>
            <a:ext cx="28956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Shape 68"/>
          <p:cNvSpPr txBox="1"/>
          <p:nvPr>
            <p:ph type="title"/>
          </p:nvPr>
        </p:nvSpPr>
        <p:spPr>
          <a:xfrm>
            <a:off x="457200" y="1"/>
            <a:ext cx="8229600" cy="8145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20124D"/>
              </a:buClr>
              <a:buSzPts val="2400"/>
              <a:buFont typeface="Verdana"/>
              <a:buNone/>
              <a:defRPr b="0" i="0" sz="2400" u="none" cap="none" strike="noStrike">
                <a:solidFill>
                  <a:srgbClr val="20124D"/>
                </a:solidFill>
                <a:latin typeface="Verdana"/>
                <a:ea typeface="Verdana"/>
                <a:cs typeface="Verdana"/>
                <a:sym typeface="Verdana"/>
              </a:defRPr>
            </a:lvl1pPr>
            <a:lvl2pPr lvl="1" marR="0" rtl="0" algn="l">
              <a:spcBef>
                <a:spcPts val="0"/>
              </a:spcBef>
              <a:spcAft>
                <a:spcPts val="0"/>
              </a:spcAft>
              <a:buSzPts val="1800"/>
              <a:buFont typeface="Arial"/>
              <a:buNone/>
              <a:defRPr sz="1800"/>
            </a:lvl2pPr>
            <a:lvl3pPr lvl="2" marR="0" rtl="0" algn="l">
              <a:spcBef>
                <a:spcPts val="0"/>
              </a:spcBef>
              <a:spcAft>
                <a:spcPts val="0"/>
              </a:spcAft>
              <a:buSzPts val="1800"/>
              <a:buFont typeface="Arial"/>
              <a:buNone/>
              <a:defRPr sz="1800"/>
            </a:lvl3pPr>
            <a:lvl4pPr lvl="3" marR="0" rtl="0" algn="l">
              <a:spcBef>
                <a:spcPts val="0"/>
              </a:spcBef>
              <a:spcAft>
                <a:spcPts val="0"/>
              </a:spcAft>
              <a:buSzPts val="1800"/>
              <a:buFont typeface="Arial"/>
              <a:buNone/>
              <a:defRPr sz="1800"/>
            </a:lvl4pPr>
            <a:lvl5pPr lvl="4" marR="0" rtl="0" algn="l">
              <a:spcBef>
                <a:spcPts val="0"/>
              </a:spcBef>
              <a:spcAft>
                <a:spcPts val="0"/>
              </a:spcAft>
              <a:buSzPts val="1800"/>
              <a:buFont typeface="Arial"/>
              <a:buNone/>
              <a:defRPr sz="1800"/>
            </a:lvl5pPr>
            <a:lvl6pPr lvl="5" marR="0" rtl="0" algn="l">
              <a:spcBef>
                <a:spcPts val="0"/>
              </a:spcBef>
              <a:spcAft>
                <a:spcPts val="0"/>
              </a:spcAft>
              <a:buSzPts val="1800"/>
              <a:buFont typeface="Arial"/>
              <a:buNone/>
              <a:defRPr sz="1800"/>
            </a:lvl6pPr>
            <a:lvl7pPr lvl="6" marR="0" rtl="0" algn="l">
              <a:spcBef>
                <a:spcPts val="0"/>
              </a:spcBef>
              <a:spcAft>
                <a:spcPts val="0"/>
              </a:spcAft>
              <a:buSzPts val="1800"/>
              <a:buFont typeface="Arial"/>
              <a:buNone/>
              <a:defRPr sz="1800"/>
            </a:lvl7pPr>
            <a:lvl8pPr lvl="7" marR="0" rtl="0" algn="l">
              <a:spcBef>
                <a:spcPts val="0"/>
              </a:spcBef>
              <a:spcAft>
                <a:spcPts val="0"/>
              </a:spcAft>
              <a:buSzPts val="1800"/>
              <a:buFont typeface="Arial"/>
              <a:buNone/>
              <a:defRPr sz="1800"/>
            </a:lvl8pPr>
            <a:lvl9pPr lvl="8" marR="0" rtl="0" algn="l">
              <a:spcBef>
                <a:spcPts val="0"/>
              </a:spcBef>
              <a:spcAft>
                <a:spcPts val="0"/>
              </a:spcAft>
              <a:buSzPts val="1800"/>
              <a:buFont typeface="Arial"/>
              <a:buNone/>
              <a:defRPr sz="1800"/>
            </a:lvl9pPr>
          </a:lstStyle>
          <a:p/>
        </p:txBody>
      </p:sp>
      <p:pic>
        <p:nvPicPr>
          <p:cNvPr descr="nica-wordmark-new.png" id="69" name="Shape 69"/>
          <p:cNvPicPr preferRelativeResize="0"/>
          <p:nvPr/>
        </p:nvPicPr>
        <p:blipFill rotWithShape="1">
          <a:blip r:embed="rId2">
            <a:alphaModFix/>
          </a:blip>
          <a:srcRect b="0" l="0" r="0" t="0"/>
          <a:stretch/>
        </p:blipFill>
        <p:spPr>
          <a:xfrm>
            <a:off x="7975929" y="4658097"/>
            <a:ext cx="915277" cy="317480"/>
          </a:xfrm>
          <a:prstGeom prst="rect">
            <a:avLst/>
          </a:prstGeom>
          <a:noFill/>
          <a:ln>
            <a:noFill/>
          </a:ln>
        </p:spPr>
      </p:pic>
      <p:sp>
        <p:nvSpPr>
          <p:cNvPr id="70" name="Shape 70"/>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lank">
  <p:cSld name="3_Blank">
    <p:spTree>
      <p:nvGrpSpPr>
        <p:cNvPr id="71" name="Shape 71"/>
        <p:cNvGrpSpPr/>
        <p:nvPr/>
      </p:nvGrpSpPr>
      <p:grpSpPr>
        <a:xfrm>
          <a:off x="0" y="0"/>
          <a:ext cx="0" cy="0"/>
          <a:chOff x="0" y="0"/>
          <a:chExt cx="0" cy="0"/>
        </a:xfrm>
      </p:grpSpPr>
      <p:sp>
        <p:nvSpPr>
          <p:cNvPr id="72" name="Shape 72"/>
          <p:cNvSpPr txBox="1"/>
          <p:nvPr>
            <p:ph idx="11" type="ftr"/>
          </p:nvPr>
        </p:nvSpPr>
        <p:spPr>
          <a:xfrm>
            <a:off x="3124200" y="4767262"/>
            <a:ext cx="28956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Shape 73"/>
          <p:cNvSpPr txBox="1"/>
          <p:nvPr>
            <p:ph type="title"/>
          </p:nvPr>
        </p:nvSpPr>
        <p:spPr>
          <a:xfrm>
            <a:off x="457200" y="1"/>
            <a:ext cx="8229600" cy="8145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20124D"/>
              </a:buClr>
              <a:buSzPts val="2400"/>
              <a:buFont typeface="Verdana"/>
              <a:buNone/>
              <a:defRPr b="0" i="0" sz="2400" u="none" cap="none" strike="noStrike">
                <a:solidFill>
                  <a:srgbClr val="20124D"/>
                </a:solidFill>
                <a:latin typeface="Verdana"/>
                <a:ea typeface="Verdana"/>
                <a:cs typeface="Verdana"/>
                <a:sym typeface="Verdana"/>
              </a:defRPr>
            </a:lvl1pPr>
            <a:lvl2pPr lvl="1" marR="0" rtl="0" algn="l">
              <a:spcBef>
                <a:spcPts val="0"/>
              </a:spcBef>
              <a:spcAft>
                <a:spcPts val="0"/>
              </a:spcAft>
              <a:buSzPts val="1800"/>
              <a:buFont typeface="Arial"/>
              <a:buNone/>
              <a:defRPr sz="1800"/>
            </a:lvl2pPr>
            <a:lvl3pPr lvl="2" marR="0" rtl="0" algn="l">
              <a:spcBef>
                <a:spcPts val="0"/>
              </a:spcBef>
              <a:spcAft>
                <a:spcPts val="0"/>
              </a:spcAft>
              <a:buSzPts val="1800"/>
              <a:buFont typeface="Arial"/>
              <a:buNone/>
              <a:defRPr sz="1800"/>
            </a:lvl3pPr>
            <a:lvl4pPr lvl="3" marR="0" rtl="0" algn="l">
              <a:spcBef>
                <a:spcPts val="0"/>
              </a:spcBef>
              <a:spcAft>
                <a:spcPts val="0"/>
              </a:spcAft>
              <a:buSzPts val="1800"/>
              <a:buFont typeface="Arial"/>
              <a:buNone/>
              <a:defRPr sz="1800"/>
            </a:lvl4pPr>
            <a:lvl5pPr lvl="4" marR="0" rtl="0" algn="l">
              <a:spcBef>
                <a:spcPts val="0"/>
              </a:spcBef>
              <a:spcAft>
                <a:spcPts val="0"/>
              </a:spcAft>
              <a:buSzPts val="1800"/>
              <a:buFont typeface="Arial"/>
              <a:buNone/>
              <a:defRPr sz="1800"/>
            </a:lvl5pPr>
            <a:lvl6pPr lvl="5" marR="0" rtl="0" algn="l">
              <a:spcBef>
                <a:spcPts val="0"/>
              </a:spcBef>
              <a:spcAft>
                <a:spcPts val="0"/>
              </a:spcAft>
              <a:buSzPts val="1800"/>
              <a:buFont typeface="Arial"/>
              <a:buNone/>
              <a:defRPr sz="1800"/>
            </a:lvl6pPr>
            <a:lvl7pPr lvl="6" marR="0" rtl="0" algn="l">
              <a:spcBef>
                <a:spcPts val="0"/>
              </a:spcBef>
              <a:spcAft>
                <a:spcPts val="0"/>
              </a:spcAft>
              <a:buSzPts val="1800"/>
              <a:buFont typeface="Arial"/>
              <a:buNone/>
              <a:defRPr sz="1800"/>
            </a:lvl7pPr>
            <a:lvl8pPr lvl="7" marR="0" rtl="0" algn="l">
              <a:spcBef>
                <a:spcPts val="0"/>
              </a:spcBef>
              <a:spcAft>
                <a:spcPts val="0"/>
              </a:spcAft>
              <a:buSzPts val="1800"/>
              <a:buFont typeface="Arial"/>
              <a:buNone/>
              <a:defRPr sz="1800"/>
            </a:lvl8pPr>
            <a:lvl9pPr lvl="8" marR="0" rtl="0" algn="l">
              <a:spcBef>
                <a:spcPts val="0"/>
              </a:spcBef>
              <a:spcAft>
                <a:spcPts val="0"/>
              </a:spcAft>
              <a:buSzPts val="1800"/>
              <a:buFont typeface="Arial"/>
              <a:buNone/>
              <a:defRPr sz="1800"/>
            </a:lvl9pPr>
          </a:lstStyle>
          <a:p/>
        </p:txBody>
      </p:sp>
      <p:pic>
        <p:nvPicPr>
          <p:cNvPr descr="nica-wordmark-new.png" id="74" name="Shape 74"/>
          <p:cNvPicPr preferRelativeResize="0"/>
          <p:nvPr/>
        </p:nvPicPr>
        <p:blipFill rotWithShape="1">
          <a:blip r:embed="rId2">
            <a:alphaModFix/>
          </a:blip>
          <a:srcRect b="0" l="0" r="0" t="0"/>
          <a:stretch/>
        </p:blipFill>
        <p:spPr>
          <a:xfrm>
            <a:off x="7975929" y="4658097"/>
            <a:ext cx="915277" cy="317480"/>
          </a:xfrm>
          <a:prstGeom prst="rect">
            <a:avLst/>
          </a:prstGeom>
          <a:noFill/>
          <a:ln>
            <a:noFill/>
          </a:ln>
        </p:spPr>
      </p:pic>
      <p:sp>
        <p:nvSpPr>
          <p:cNvPr id="75" name="Shape 75"/>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spTree>
      <p:nvGrpSpPr>
        <p:cNvPr id="76" name="Shape 76"/>
        <p:cNvGrpSpPr/>
        <p:nvPr/>
      </p:nvGrpSpPr>
      <p:grpSpPr>
        <a:xfrm>
          <a:off x="0" y="0"/>
          <a:ext cx="0" cy="0"/>
          <a:chOff x="0" y="0"/>
          <a:chExt cx="0" cy="0"/>
        </a:xfrm>
      </p:grpSpPr>
      <p:sp>
        <p:nvSpPr>
          <p:cNvPr id="77" name="Shape 77"/>
          <p:cNvSpPr txBox="1"/>
          <p:nvPr>
            <p:ph idx="11" type="ftr"/>
          </p:nvPr>
        </p:nvSpPr>
        <p:spPr>
          <a:xfrm>
            <a:off x="3124200" y="4767262"/>
            <a:ext cx="28956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Shape 78"/>
          <p:cNvSpPr txBox="1"/>
          <p:nvPr>
            <p:ph type="title"/>
          </p:nvPr>
        </p:nvSpPr>
        <p:spPr>
          <a:xfrm>
            <a:off x="457200" y="1"/>
            <a:ext cx="8229600" cy="8145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20124D"/>
              </a:buClr>
              <a:buSzPts val="2400"/>
              <a:buFont typeface="Verdana"/>
              <a:buNone/>
              <a:defRPr b="0" i="0" sz="2400" u="none" cap="none" strike="noStrike">
                <a:solidFill>
                  <a:srgbClr val="20124D"/>
                </a:solidFill>
                <a:latin typeface="Verdana"/>
                <a:ea typeface="Verdana"/>
                <a:cs typeface="Verdana"/>
                <a:sym typeface="Verdana"/>
              </a:defRPr>
            </a:lvl1pPr>
            <a:lvl2pPr lvl="1" marR="0" rtl="0" algn="l">
              <a:spcBef>
                <a:spcPts val="0"/>
              </a:spcBef>
              <a:spcAft>
                <a:spcPts val="0"/>
              </a:spcAft>
              <a:buSzPts val="1800"/>
              <a:buFont typeface="Arial"/>
              <a:buNone/>
              <a:defRPr sz="1800"/>
            </a:lvl2pPr>
            <a:lvl3pPr lvl="2" marR="0" rtl="0" algn="l">
              <a:spcBef>
                <a:spcPts val="0"/>
              </a:spcBef>
              <a:spcAft>
                <a:spcPts val="0"/>
              </a:spcAft>
              <a:buSzPts val="1800"/>
              <a:buFont typeface="Arial"/>
              <a:buNone/>
              <a:defRPr sz="1800"/>
            </a:lvl3pPr>
            <a:lvl4pPr lvl="3" marR="0" rtl="0" algn="l">
              <a:spcBef>
                <a:spcPts val="0"/>
              </a:spcBef>
              <a:spcAft>
                <a:spcPts val="0"/>
              </a:spcAft>
              <a:buSzPts val="1800"/>
              <a:buFont typeface="Arial"/>
              <a:buNone/>
              <a:defRPr sz="1800"/>
            </a:lvl4pPr>
            <a:lvl5pPr lvl="4" marR="0" rtl="0" algn="l">
              <a:spcBef>
                <a:spcPts val="0"/>
              </a:spcBef>
              <a:spcAft>
                <a:spcPts val="0"/>
              </a:spcAft>
              <a:buSzPts val="1800"/>
              <a:buFont typeface="Arial"/>
              <a:buNone/>
              <a:defRPr sz="1800"/>
            </a:lvl5pPr>
            <a:lvl6pPr lvl="5" marR="0" rtl="0" algn="l">
              <a:spcBef>
                <a:spcPts val="0"/>
              </a:spcBef>
              <a:spcAft>
                <a:spcPts val="0"/>
              </a:spcAft>
              <a:buSzPts val="1800"/>
              <a:buFont typeface="Arial"/>
              <a:buNone/>
              <a:defRPr sz="1800"/>
            </a:lvl6pPr>
            <a:lvl7pPr lvl="6" marR="0" rtl="0" algn="l">
              <a:spcBef>
                <a:spcPts val="0"/>
              </a:spcBef>
              <a:spcAft>
                <a:spcPts val="0"/>
              </a:spcAft>
              <a:buSzPts val="1800"/>
              <a:buFont typeface="Arial"/>
              <a:buNone/>
              <a:defRPr sz="1800"/>
            </a:lvl7pPr>
            <a:lvl8pPr lvl="7" marR="0" rtl="0" algn="l">
              <a:spcBef>
                <a:spcPts val="0"/>
              </a:spcBef>
              <a:spcAft>
                <a:spcPts val="0"/>
              </a:spcAft>
              <a:buSzPts val="1800"/>
              <a:buFont typeface="Arial"/>
              <a:buNone/>
              <a:defRPr sz="1800"/>
            </a:lvl8pPr>
            <a:lvl9pPr lvl="8" marR="0" rtl="0" algn="l">
              <a:spcBef>
                <a:spcPts val="0"/>
              </a:spcBef>
              <a:spcAft>
                <a:spcPts val="0"/>
              </a:spcAft>
              <a:buSzPts val="1800"/>
              <a:buFont typeface="Arial"/>
              <a:buNone/>
              <a:defRPr sz="1800"/>
            </a:lvl9pPr>
          </a:lstStyle>
          <a:p/>
        </p:txBody>
      </p:sp>
      <p:pic>
        <p:nvPicPr>
          <p:cNvPr descr="nica-wordmark-new.png" id="79" name="Shape 79"/>
          <p:cNvPicPr preferRelativeResize="0"/>
          <p:nvPr/>
        </p:nvPicPr>
        <p:blipFill rotWithShape="1">
          <a:blip r:embed="rId2">
            <a:alphaModFix/>
          </a:blip>
          <a:srcRect b="0" l="0" r="0" t="0"/>
          <a:stretch/>
        </p:blipFill>
        <p:spPr>
          <a:xfrm>
            <a:off x="7993554" y="4658097"/>
            <a:ext cx="915277" cy="317480"/>
          </a:xfrm>
          <a:prstGeom prst="rect">
            <a:avLst/>
          </a:prstGeom>
          <a:noFill/>
          <a:ln>
            <a:noFill/>
          </a:ln>
        </p:spPr>
      </p:pic>
      <p:sp>
        <p:nvSpPr>
          <p:cNvPr id="80" name="Shape 80"/>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
  <p:cSld name="2_Blank">
    <p:spTree>
      <p:nvGrpSpPr>
        <p:cNvPr id="81" name="Shape 81"/>
        <p:cNvGrpSpPr/>
        <p:nvPr/>
      </p:nvGrpSpPr>
      <p:grpSpPr>
        <a:xfrm>
          <a:off x="0" y="0"/>
          <a:ext cx="0" cy="0"/>
          <a:chOff x="0" y="0"/>
          <a:chExt cx="0" cy="0"/>
        </a:xfrm>
      </p:grpSpPr>
      <p:sp>
        <p:nvSpPr>
          <p:cNvPr id="82" name="Shape 82"/>
          <p:cNvSpPr txBox="1"/>
          <p:nvPr>
            <p:ph idx="11" type="ftr"/>
          </p:nvPr>
        </p:nvSpPr>
        <p:spPr>
          <a:xfrm>
            <a:off x="3124200" y="4767262"/>
            <a:ext cx="28956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3" name="Shape 83"/>
          <p:cNvSpPr txBox="1"/>
          <p:nvPr>
            <p:ph type="title"/>
          </p:nvPr>
        </p:nvSpPr>
        <p:spPr>
          <a:xfrm>
            <a:off x="457200" y="1"/>
            <a:ext cx="8229600" cy="8145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20124D"/>
              </a:buClr>
              <a:buSzPts val="2400"/>
              <a:buFont typeface="Verdana"/>
              <a:buNone/>
              <a:defRPr b="0" i="0" sz="2400" u="none" cap="none" strike="noStrike">
                <a:solidFill>
                  <a:srgbClr val="20124D"/>
                </a:solidFill>
                <a:latin typeface="Verdana"/>
                <a:ea typeface="Verdana"/>
                <a:cs typeface="Verdana"/>
                <a:sym typeface="Verdana"/>
              </a:defRPr>
            </a:lvl1pPr>
            <a:lvl2pPr lvl="1" marR="0" rtl="0" algn="l">
              <a:spcBef>
                <a:spcPts val="0"/>
              </a:spcBef>
              <a:spcAft>
                <a:spcPts val="0"/>
              </a:spcAft>
              <a:buSzPts val="1800"/>
              <a:buFont typeface="Arial"/>
              <a:buNone/>
              <a:defRPr sz="1800"/>
            </a:lvl2pPr>
            <a:lvl3pPr lvl="2" marR="0" rtl="0" algn="l">
              <a:spcBef>
                <a:spcPts val="0"/>
              </a:spcBef>
              <a:spcAft>
                <a:spcPts val="0"/>
              </a:spcAft>
              <a:buSzPts val="1800"/>
              <a:buFont typeface="Arial"/>
              <a:buNone/>
              <a:defRPr sz="1800"/>
            </a:lvl3pPr>
            <a:lvl4pPr lvl="3" marR="0" rtl="0" algn="l">
              <a:spcBef>
                <a:spcPts val="0"/>
              </a:spcBef>
              <a:spcAft>
                <a:spcPts val="0"/>
              </a:spcAft>
              <a:buSzPts val="1800"/>
              <a:buFont typeface="Arial"/>
              <a:buNone/>
              <a:defRPr sz="1800"/>
            </a:lvl4pPr>
            <a:lvl5pPr lvl="4" marR="0" rtl="0" algn="l">
              <a:spcBef>
                <a:spcPts val="0"/>
              </a:spcBef>
              <a:spcAft>
                <a:spcPts val="0"/>
              </a:spcAft>
              <a:buSzPts val="1800"/>
              <a:buFont typeface="Arial"/>
              <a:buNone/>
              <a:defRPr sz="1800"/>
            </a:lvl5pPr>
            <a:lvl6pPr lvl="5" marR="0" rtl="0" algn="l">
              <a:spcBef>
                <a:spcPts val="0"/>
              </a:spcBef>
              <a:spcAft>
                <a:spcPts val="0"/>
              </a:spcAft>
              <a:buSzPts val="1800"/>
              <a:buFont typeface="Arial"/>
              <a:buNone/>
              <a:defRPr sz="1800"/>
            </a:lvl6pPr>
            <a:lvl7pPr lvl="6" marR="0" rtl="0" algn="l">
              <a:spcBef>
                <a:spcPts val="0"/>
              </a:spcBef>
              <a:spcAft>
                <a:spcPts val="0"/>
              </a:spcAft>
              <a:buSzPts val="1800"/>
              <a:buFont typeface="Arial"/>
              <a:buNone/>
              <a:defRPr sz="1800"/>
            </a:lvl7pPr>
            <a:lvl8pPr lvl="7" marR="0" rtl="0" algn="l">
              <a:spcBef>
                <a:spcPts val="0"/>
              </a:spcBef>
              <a:spcAft>
                <a:spcPts val="0"/>
              </a:spcAft>
              <a:buSzPts val="1800"/>
              <a:buFont typeface="Arial"/>
              <a:buNone/>
              <a:defRPr sz="1800"/>
            </a:lvl8pPr>
            <a:lvl9pPr lvl="8" marR="0" rtl="0" algn="l">
              <a:spcBef>
                <a:spcPts val="0"/>
              </a:spcBef>
              <a:spcAft>
                <a:spcPts val="0"/>
              </a:spcAft>
              <a:buSzPts val="1800"/>
              <a:buFont typeface="Arial"/>
              <a:buNone/>
              <a:defRPr sz="1800"/>
            </a:lvl9pPr>
          </a:lstStyle>
          <a:p/>
        </p:txBody>
      </p:sp>
      <p:pic>
        <p:nvPicPr>
          <p:cNvPr descr="nica-wordmark-new.png" id="84" name="Shape 84"/>
          <p:cNvPicPr preferRelativeResize="0"/>
          <p:nvPr/>
        </p:nvPicPr>
        <p:blipFill rotWithShape="1">
          <a:blip r:embed="rId2">
            <a:alphaModFix/>
          </a:blip>
          <a:srcRect b="0" l="0" r="0" t="0"/>
          <a:stretch/>
        </p:blipFill>
        <p:spPr>
          <a:xfrm>
            <a:off x="7984723" y="4658097"/>
            <a:ext cx="915277" cy="317480"/>
          </a:xfrm>
          <a:prstGeom prst="rect">
            <a:avLst/>
          </a:prstGeom>
          <a:noFill/>
          <a:ln>
            <a:noFill/>
          </a:ln>
        </p:spPr>
      </p:pic>
      <p:sp>
        <p:nvSpPr>
          <p:cNvPr id="85" name="Shape 85"/>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Blank">
  <p:cSld name="12_Blank">
    <p:spTree>
      <p:nvGrpSpPr>
        <p:cNvPr id="86" name="Shape 86"/>
        <p:cNvGrpSpPr/>
        <p:nvPr/>
      </p:nvGrpSpPr>
      <p:grpSpPr>
        <a:xfrm>
          <a:off x="0" y="0"/>
          <a:ext cx="0" cy="0"/>
          <a:chOff x="0" y="0"/>
          <a:chExt cx="0" cy="0"/>
        </a:xfrm>
      </p:grpSpPr>
      <p:sp>
        <p:nvSpPr>
          <p:cNvPr id="87" name="Shape 87"/>
          <p:cNvSpPr txBox="1"/>
          <p:nvPr>
            <p:ph idx="11" type="ftr"/>
          </p:nvPr>
        </p:nvSpPr>
        <p:spPr>
          <a:xfrm>
            <a:off x="3124200" y="4767262"/>
            <a:ext cx="28956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8" name="Shape 88"/>
          <p:cNvSpPr txBox="1"/>
          <p:nvPr>
            <p:ph type="title"/>
          </p:nvPr>
        </p:nvSpPr>
        <p:spPr>
          <a:xfrm>
            <a:off x="457200" y="1"/>
            <a:ext cx="8229600" cy="8145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20124D"/>
              </a:buClr>
              <a:buSzPts val="2400"/>
              <a:buFont typeface="Verdana"/>
              <a:buNone/>
              <a:defRPr b="0" i="0" sz="2400" u="none" cap="none" strike="noStrike">
                <a:solidFill>
                  <a:srgbClr val="20124D"/>
                </a:solidFill>
                <a:latin typeface="Verdana"/>
                <a:ea typeface="Verdana"/>
                <a:cs typeface="Verdana"/>
                <a:sym typeface="Verdana"/>
              </a:defRPr>
            </a:lvl1pPr>
            <a:lvl2pPr lvl="1" marR="0" rtl="0" algn="l">
              <a:spcBef>
                <a:spcPts val="0"/>
              </a:spcBef>
              <a:spcAft>
                <a:spcPts val="0"/>
              </a:spcAft>
              <a:buSzPts val="1800"/>
              <a:buFont typeface="Arial"/>
              <a:buNone/>
              <a:defRPr sz="1800"/>
            </a:lvl2pPr>
            <a:lvl3pPr lvl="2" marR="0" rtl="0" algn="l">
              <a:spcBef>
                <a:spcPts val="0"/>
              </a:spcBef>
              <a:spcAft>
                <a:spcPts val="0"/>
              </a:spcAft>
              <a:buSzPts val="1800"/>
              <a:buFont typeface="Arial"/>
              <a:buNone/>
              <a:defRPr sz="1800"/>
            </a:lvl3pPr>
            <a:lvl4pPr lvl="3" marR="0" rtl="0" algn="l">
              <a:spcBef>
                <a:spcPts val="0"/>
              </a:spcBef>
              <a:spcAft>
                <a:spcPts val="0"/>
              </a:spcAft>
              <a:buSzPts val="1800"/>
              <a:buFont typeface="Arial"/>
              <a:buNone/>
              <a:defRPr sz="1800"/>
            </a:lvl4pPr>
            <a:lvl5pPr lvl="4" marR="0" rtl="0" algn="l">
              <a:spcBef>
                <a:spcPts val="0"/>
              </a:spcBef>
              <a:spcAft>
                <a:spcPts val="0"/>
              </a:spcAft>
              <a:buSzPts val="1800"/>
              <a:buFont typeface="Arial"/>
              <a:buNone/>
              <a:defRPr sz="1800"/>
            </a:lvl5pPr>
            <a:lvl6pPr lvl="5" marR="0" rtl="0" algn="l">
              <a:spcBef>
                <a:spcPts val="0"/>
              </a:spcBef>
              <a:spcAft>
                <a:spcPts val="0"/>
              </a:spcAft>
              <a:buSzPts val="1800"/>
              <a:buFont typeface="Arial"/>
              <a:buNone/>
              <a:defRPr sz="1800"/>
            </a:lvl6pPr>
            <a:lvl7pPr lvl="6" marR="0" rtl="0" algn="l">
              <a:spcBef>
                <a:spcPts val="0"/>
              </a:spcBef>
              <a:spcAft>
                <a:spcPts val="0"/>
              </a:spcAft>
              <a:buSzPts val="1800"/>
              <a:buFont typeface="Arial"/>
              <a:buNone/>
              <a:defRPr sz="1800"/>
            </a:lvl7pPr>
            <a:lvl8pPr lvl="7" marR="0" rtl="0" algn="l">
              <a:spcBef>
                <a:spcPts val="0"/>
              </a:spcBef>
              <a:spcAft>
                <a:spcPts val="0"/>
              </a:spcAft>
              <a:buSzPts val="1800"/>
              <a:buFont typeface="Arial"/>
              <a:buNone/>
              <a:defRPr sz="1800"/>
            </a:lvl8pPr>
            <a:lvl9pPr lvl="8" marR="0" rtl="0" algn="l">
              <a:spcBef>
                <a:spcPts val="0"/>
              </a:spcBef>
              <a:spcAft>
                <a:spcPts val="0"/>
              </a:spcAft>
              <a:buSzPts val="1800"/>
              <a:buFont typeface="Arial"/>
              <a:buNone/>
              <a:defRPr sz="1800"/>
            </a:lvl9pPr>
          </a:lstStyle>
          <a:p/>
        </p:txBody>
      </p:sp>
      <p:pic>
        <p:nvPicPr>
          <p:cNvPr descr="nica-wordmark-new.png" id="89" name="Shape 89"/>
          <p:cNvPicPr preferRelativeResize="0"/>
          <p:nvPr/>
        </p:nvPicPr>
        <p:blipFill rotWithShape="1">
          <a:blip r:embed="rId2">
            <a:alphaModFix/>
          </a:blip>
          <a:srcRect b="0" l="0" r="0" t="0"/>
          <a:stretch/>
        </p:blipFill>
        <p:spPr>
          <a:xfrm>
            <a:off x="7958248" y="4658097"/>
            <a:ext cx="915277" cy="317480"/>
          </a:xfrm>
          <a:prstGeom prst="rect">
            <a:avLst/>
          </a:prstGeom>
          <a:noFill/>
          <a:ln>
            <a:noFill/>
          </a:ln>
        </p:spPr>
      </p:pic>
      <p:sp>
        <p:nvSpPr>
          <p:cNvPr id="90" name="Shape 90"/>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Blank">
  <p:cSld name="16_Blank">
    <p:spTree>
      <p:nvGrpSpPr>
        <p:cNvPr id="91" name="Shape 91"/>
        <p:cNvGrpSpPr/>
        <p:nvPr/>
      </p:nvGrpSpPr>
      <p:grpSpPr>
        <a:xfrm>
          <a:off x="0" y="0"/>
          <a:ext cx="0" cy="0"/>
          <a:chOff x="0" y="0"/>
          <a:chExt cx="0" cy="0"/>
        </a:xfrm>
      </p:grpSpPr>
      <p:sp>
        <p:nvSpPr>
          <p:cNvPr id="92" name="Shape 92"/>
          <p:cNvSpPr txBox="1"/>
          <p:nvPr>
            <p:ph idx="11" type="ftr"/>
          </p:nvPr>
        </p:nvSpPr>
        <p:spPr>
          <a:xfrm>
            <a:off x="3124200" y="4767262"/>
            <a:ext cx="28956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Shape 93"/>
          <p:cNvSpPr txBox="1"/>
          <p:nvPr>
            <p:ph type="title"/>
          </p:nvPr>
        </p:nvSpPr>
        <p:spPr>
          <a:xfrm>
            <a:off x="457200" y="1"/>
            <a:ext cx="8229600" cy="8145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20124D"/>
              </a:buClr>
              <a:buSzPts val="2400"/>
              <a:buFont typeface="Verdana"/>
              <a:buNone/>
              <a:defRPr b="0" i="0" sz="2400" u="none" cap="none" strike="noStrike">
                <a:solidFill>
                  <a:srgbClr val="20124D"/>
                </a:solidFill>
                <a:latin typeface="Verdana"/>
                <a:ea typeface="Verdana"/>
                <a:cs typeface="Verdana"/>
                <a:sym typeface="Verdana"/>
              </a:defRPr>
            </a:lvl1pPr>
            <a:lvl2pPr lvl="1" marR="0" rtl="0" algn="l">
              <a:spcBef>
                <a:spcPts val="0"/>
              </a:spcBef>
              <a:spcAft>
                <a:spcPts val="0"/>
              </a:spcAft>
              <a:buSzPts val="1800"/>
              <a:buFont typeface="Arial"/>
              <a:buNone/>
              <a:defRPr sz="1800"/>
            </a:lvl2pPr>
            <a:lvl3pPr lvl="2" marR="0" rtl="0" algn="l">
              <a:spcBef>
                <a:spcPts val="0"/>
              </a:spcBef>
              <a:spcAft>
                <a:spcPts val="0"/>
              </a:spcAft>
              <a:buSzPts val="1800"/>
              <a:buFont typeface="Arial"/>
              <a:buNone/>
              <a:defRPr sz="1800"/>
            </a:lvl3pPr>
            <a:lvl4pPr lvl="3" marR="0" rtl="0" algn="l">
              <a:spcBef>
                <a:spcPts val="0"/>
              </a:spcBef>
              <a:spcAft>
                <a:spcPts val="0"/>
              </a:spcAft>
              <a:buSzPts val="1800"/>
              <a:buFont typeface="Arial"/>
              <a:buNone/>
              <a:defRPr sz="1800"/>
            </a:lvl4pPr>
            <a:lvl5pPr lvl="4" marR="0" rtl="0" algn="l">
              <a:spcBef>
                <a:spcPts val="0"/>
              </a:spcBef>
              <a:spcAft>
                <a:spcPts val="0"/>
              </a:spcAft>
              <a:buSzPts val="1800"/>
              <a:buFont typeface="Arial"/>
              <a:buNone/>
              <a:defRPr sz="1800"/>
            </a:lvl5pPr>
            <a:lvl6pPr lvl="5" marR="0" rtl="0" algn="l">
              <a:spcBef>
                <a:spcPts val="0"/>
              </a:spcBef>
              <a:spcAft>
                <a:spcPts val="0"/>
              </a:spcAft>
              <a:buSzPts val="1800"/>
              <a:buFont typeface="Arial"/>
              <a:buNone/>
              <a:defRPr sz="1800"/>
            </a:lvl6pPr>
            <a:lvl7pPr lvl="6" marR="0" rtl="0" algn="l">
              <a:spcBef>
                <a:spcPts val="0"/>
              </a:spcBef>
              <a:spcAft>
                <a:spcPts val="0"/>
              </a:spcAft>
              <a:buSzPts val="1800"/>
              <a:buFont typeface="Arial"/>
              <a:buNone/>
              <a:defRPr sz="1800"/>
            </a:lvl7pPr>
            <a:lvl8pPr lvl="7" marR="0" rtl="0" algn="l">
              <a:spcBef>
                <a:spcPts val="0"/>
              </a:spcBef>
              <a:spcAft>
                <a:spcPts val="0"/>
              </a:spcAft>
              <a:buSzPts val="1800"/>
              <a:buFont typeface="Arial"/>
              <a:buNone/>
              <a:defRPr sz="1800"/>
            </a:lvl8pPr>
            <a:lvl9pPr lvl="8" marR="0" rtl="0" algn="l">
              <a:spcBef>
                <a:spcPts val="0"/>
              </a:spcBef>
              <a:spcAft>
                <a:spcPts val="0"/>
              </a:spcAft>
              <a:buSzPts val="1800"/>
              <a:buFont typeface="Arial"/>
              <a:buNone/>
              <a:defRPr sz="1800"/>
            </a:lvl9pPr>
          </a:lstStyle>
          <a:p/>
        </p:txBody>
      </p:sp>
      <p:pic>
        <p:nvPicPr>
          <p:cNvPr descr="nica-wordmark-new.png" id="94" name="Shape 94"/>
          <p:cNvPicPr preferRelativeResize="0"/>
          <p:nvPr/>
        </p:nvPicPr>
        <p:blipFill rotWithShape="1">
          <a:blip r:embed="rId2">
            <a:alphaModFix/>
          </a:blip>
          <a:srcRect b="0" l="0" r="0" t="0"/>
          <a:stretch/>
        </p:blipFill>
        <p:spPr>
          <a:xfrm>
            <a:off x="7967098" y="4658097"/>
            <a:ext cx="915277" cy="317480"/>
          </a:xfrm>
          <a:prstGeom prst="rect">
            <a:avLst/>
          </a:prstGeom>
          <a:noFill/>
          <a:ln>
            <a:noFill/>
          </a:ln>
        </p:spPr>
      </p:pic>
      <p:sp>
        <p:nvSpPr>
          <p:cNvPr id="95" name="Shape 95"/>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Blank">
  <p:cSld name="17_Blank">
    <p:spTree>
      <p:nvGrpSpPr>
        <p:cNvPr id="96" name="Shape 96"/>
        <p:cNvGrpSpPr/>
        <p:nvPr/>
      </p:nvGrpSpPr>
      <p:grpSpPr>
        <a:xfrm>
          <a:off x="0" y="0"/>
          <a:ext cx="0" cy="0"/>
          <a:chOff x="0" y="0"/>
          <a:chExt cx="0" cy="0"/>
        </a:xfrm>
      </p:grpSpPr>
      <p:sp>
        <p:nvSpPr>
          <p:cNvPr id="97" name="Shape 97"/>
          <p:cNvSpPr txBox="1"/>
          <p:nvPr>
            <p:ph idx="11" type="ftr"/>
          </p:nvPr>
        </p:nvSpPr>
        <p:spPr>
          <a:xfrm>
            <a:off x="3124200" y="4767262"/>
            <a:ext cx="28956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8" name="Shape 98"/>
          <p:cNvSpPr txBox="1"/>
          <p:nvPr>
            <p:ph type="title"/>
          </p:nvPr>
        </p:nvSpPr>
        <p:spPr>
          <a:xfrm>
            <a:off x="457200" y="1"/>
            <a:ext cx="8229600" cy="8145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20124D"/>
              </a:buClr>
              <a:buSzPts val="2400"/>
              <a:buFont typeface="Verdana"/>
              <a:buNone/>
              <a:defRPr b="0" i="0" sz="2400" u="none" cap="none" strike="noStrike">
                <a:solidFill>
                  <a:srgbClr val="20124D"/>
                </a:solidFill>
                <a:latin typeface="Verdana"/>
                <a:ea typeface="Verdana"/>
                <a:cs typeface="Verdana"/>
                <a:sym typeface="Verdana"/>
              </a:defRPr>
            </a:lvl1pPr>
            <a:lvl2pPr lvl="1" marR="0" rtl="0" algn="l">
              <a:spcBef>
                <a:spcPts val="0"/>
              </a:spcBef>
              <a:spcAft>
                <a:spcPts val="0"/>
              </a:spcAft>
              <a:buSzPts val="1800"/>
              <a:buFont typeface="Arial"/>
              <a:buNone/>
              <a:defRPr sz="1800"/>
            </a:lvl2pPr>
            <a:lvl3pPr lvl="2" marR="0" rtl="0" algn="l">
              <a:spcBef>
                <a:spcPts val="0"/>
              </a:spcBef>
              <a:spcAft>
                <a:spcPts val="0"/>
              </a:spcAft>
              <a:buSzPts val="1800"/>
              <a:buFont typeface="Arial"/>
              <a:buNone/>
              <a:defRPr sz="1800"/>
            </a:lvl3pPr>
            <a:lvl4pPr lvl="3" marR="0" rtl="0" algn="l">
              <a:spcBef>
                <a:spcPts val="0"/>
              </a:spcBef>
              <a:spcAft>
                <a:spcPts val="0"/>
              </a:spcAft>
              <a:buSzPts val="1800"/>
              <a:buFont typeface="Arial"/>
              <a:buNone/>
              <a:defRPr sz="1800"/>
            </a:lvl4pPr>
            <a:lvl5pPr lvl="4" marR="0" rtl="0" algn="l">
              <a:spcBef>
                <a:spcPts val="0"/>
              </a:spcBef>
              <a:spcAft>
                <a:spcPts val="0"/>
              </a:spcAft>
              <a:buSzPts val="1800"/>
              <a:buFont typeface="Arial"/>
              <a:buNone/>
              <a:defRPr sz="1800"/>
            </a:lvl5pPr>
            <a:lvl6pPr lvl="5" marR="0" rtl="0" algn="l">
              <a:spcBef>
                <a:spcPts val="0"/>
              </a:spcBef>
              <a:spcAft>
                <a:spcPts val="0"/>
              </a:spcAft>
              <a:buSzPts val="1800"/>
              <a:buFont typeface="Arial"/>
              <a:buNone/>
              <a:defRPr sz="1800"/>
            </a:lvl6pPr>
            <a:lvl7pPr lvl="6" marR="0" rtl="0" algn="l">
              <a:spcBef>
                <a:spcPts val="0"/>
              </a:spcBef>
              <a:spcAft>
                <a:spcPts val="0"/>
              </a:spcAft>
              <a:buSzPts val="1800"/>
              <a:buFont typeface="Arial"/>
              <a:buNone/>
              <a:defRPr sz="1800"/>
            </a:lvl7pPr>
            <a:lvl8pPr lvl="7" marR="0" rtl="0" algn="l">
              <a:spcBef>
                <a:spcPts val="0"/>
              </a:spcBef>
              <a:spcAft>
                <a:spcPts val="0"/>
              </a:spcAft>
              <a:buSzPts val="1800"/>
              <a:buFont typeface="Arial"/>
              <a:buNone/>
              <a:defRPr sz="1800"/>
            </a:lvl8pPr>
            <a:lvl9pPr lvl="8" marR="0" rtl="0" algn="l">
              <a:spcBef>
                <a:spcPts val="0"/>
              </a:spcBef>
              <a:spcAft>
                <a:spcPts val="0"/>
              </a:spcAft>
              <a:buSzPts val="1800"/>
              <a:buFont typeface="Arial"/>
              <a:buNone/>
              <a:defRPr sz="1800"/>
            </a:lvl9pPr>
          </a:lstStyle>
          <a:p/>
        </p:txBody>
      </p:sp>
      <p:pic>
        <p:nvPicPr>
          <p:cNvPr descr="nica-wordmark-new.png" id="99" name="Shape 99"/>
          <p:cNvPicPr preferRelativeResize="0"/>
          <p:nvPr/>
        </p:nvPicPr>
        <p:blipFill rotWithShape="1">
          <a:blip r:embed="rId2">
            <a:alphaModFix/>
          </a:blip>
          <a:srcRect b="0" l="0" r="0" t="0"/>
          <a:stretch/>
        </p:blipFill>
        <p:spPr>
          <a:xfrm>
            <a:off x="7967098" y="4658097"/>
            <a:ext cx="915277" cy="317480"/>
          </a:xfrm>
          <a:prstGeom prst="rect">
            <a:avLst/>
          </a:prstGeom>
          <a:noFill/>
          <a:ln>
            <a:noFill/>
          </a:ln>
        </p:spPr>
      </p:pic>
      <p:sp>
        <p:nvSpPr>
          <p:cNvPr id="100" name="Shape 100"/>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1" name="Shape 101"/>
        <p:cNvGrpSpPr/>
        <p:nvPr/>
      </p:nvGrpSpPr>
      <p:grpSpPr>
        <a:xfrm>
          <a:off x="0" y="0"/>
          <a:ext cx="0" cy="0"/>
          <a:chOff x="0" y="0"/>
          <a:chExt cx="0" cy="0"/>
        </a:xfrm>
      </p:grpSpPr>
      <p:sp>
        <p:nvSpPr>
          <p:cNvPr id="102" name="Shape 102"/>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03" name="Shape 10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4" name="Shape 10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descr="nica-wordmark-new.png" id="105" name="Shape 105"/>
          <p:cNvPicPr preferRelativeResize="0"/>
          <p:nvPr/>
        </p:nvPicPr>
        <p:blipFill rotWithShape="1">
          <a:blip r:embed="rId2">
            <a:alphaModFix/>
          </a:blip>
          <a:srcRect b="0" l="0" r="0" t="0"/>
          <a:stretch/>
        </p:blipFill>
        <p:spPr>
          <a:xfrm>
            <a:off x="7949435" y="4658097"/>
            <a:ext cx="915277" cy="317480"/>
          </a:xfrm>
          <a:prstGeom prst="rect">
            <a:avLst/>
          </a:prstGeom>
          <a:noFill/>
          <a:ln>
            <a:noFill/>
          </a:ln>
        </p:spPr>
      </p:pic>
      <p:sp>
        <p:nvSpPr>
          <p:cNvPr id="106" name="Shape 106"/>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7" name="Shape 107"/>
        <p:cNvGrpSpPr/>
        <p:nvPr/>
      </p:nvGrpSpPr>
      <p:grpSpPr>
        <a:xfrm>
          <a:off x="0" y="0"/>
          <a:ext cx="0" cy="0"/>
          <a:chOff x="0" y="0"/>
          <a:chExt cx="0" cy="0"/>
        </a:xfrm>
      </p:grpSpPr>
      <p:sp>
        <p:nvSpPr>
          <p:cNvPr id="108" name="Shape 108"/>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lstStyle>
            <a:lvl1pPr lvl="0" marR="0" rtl="0" algn="ctr">
              <a:lnSpc>
                <a:spcPct val="9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09" name="Shape 109"/>
          <p:cNvSpPr txBox="1"/>
          <p:nvPr>
            <p:ph idx="1" type="subTitle"/>
          </p:nvPr>
        </p:nvSpPr>
        <p:spPr>
          <a:xfrm>
            <a:off x="1143000" y="2701528"/>
            <a:ext cx="6858000" cy="1241700"/>
          </a:xfrm>
          <a:prstGeom prst="rect">
            <a:avLst/>
          </a:prstGeom>
          <a:noFill/>
          <a:ln>
            <a:noFill/>
          </a:ln>
        </p:spPr>
        <p:txBody>
          <a:bodyPr anchorCtr="0" anchor="t" bIns="68575" lIns="68575" spcFirstLastPara="1" rIns="68575" wrap="square" tIns="68575"/>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10" name="Shape 11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1" name="Shape 11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descr="nica-wordmark-new.png" id="112" name="Shape 112"/>
          <p:cNvPicPr preferRelativeResize="0"/>
          <p:nvPr/>
        </p:nvPicPr>
        <p:blipFill rotWithShape="1">
          <a:blip r:embed="rId2">
            <a:alphaModFix/>
          </a:blip>
          <a:srcRect b="0" l="0" r="0" t="0"/>
          <a:stretch/>
        </p:blipFill>
        <p:spPr>
          <a:xfrm>
            <a:off x="8000998" y="4658097"/>
            <a:ext cx="915277" cy="317480"/>
          </a:xfrm>
          <a:prstGeom prst="rect">
            <a:avLst/>
          </a:prstGeom>
          <a:noFill/>
          <a:ln>
            <a:noFill/>
          </a:ln>
        </p:spPr>
      </p:pic>
      <p:sp>
        <p:nvSpPr>
          <p:cNvPr id="113" name="Shape 113"/>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14" name="Shape 114"/>
        <p:cNvGrpSpPr/>
        <p:nvPr/>
      </p:nvGrpSpPr>
      <p:grpSpPr>
        <a:xfrm>
          <a:off x="0" y="0"/>
          <a:ext cx="0" cy="0"/>
          <a:chOff x="0" y="0"/>
          <a:chExt cx="0" cy="0"/>
        </a:xfrm>
      </p:grpSpPr>
      <p:sp>
        <p:nvSpPr>
          <p:cNvPr id="115" name="Shape 11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16" name="Shape 116"/>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7" name="Shape 11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8" name="Shape 11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9" name="Shape 1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a:spcBef>
                <a:spcPts val="0"/>
              </a:spcBef>
              <a:spcAft>
                <a:spcPts val="0"/>
              </a:spcAft>
              <a:buNone/>
            </a:pPr>
            <a:r>
              <a:t/>
            </a:r>
            <a:endParaRPr/>
          </a:p>
        </p:txBody>
      </p:sp>
      <p:pic>
        <p:nvPicPr>
          <p:cNvPr descr="nica-wordmark-new.png" id="120" name="Shape 120"/>
          <p:cNvPicPr preferRelativeResize="0"/>
          <p:nvPr/>
        </p:nvPicPr>
        <p:blipFill rotWithShape="1">
          <a:blip r:embed="rId2">
            <a:alphaModFix/>
          </a:blip>
          <a:srcRect b="0" l="0" r="0" t="0"/>
          <a:stretch/>
        </p:blipFill>
        <p:spPr>
          <a:xfrm>
            <a:off x="7975910" y="4658097"/>
            <a:ext cx="915277" cy="317480"/>
          </a:xfrm>
          <a:prstGeom prst="rect">
            <a:avLst/>
          </a:prstGeom>
          <a:noFill/>
          <a:ln>
            <a:noFill/>
          </a:ln>
        </p:spPr>
      </p:pic>
      <p:sp>
        <p:nvSpPr>
          <p:cNvPr id="121" name="Shape 121"/>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22" name="Shape 122"/>
        <p:cNvGrpSpPr/>
        <p:nvPr/>
      </p:nvGrpSpPr>
      <p:grpSpPr>
        <a:xfrm>
          <a:off x="0" y="0"/>
          <a:ext cx="0" cy="0"/>
          <a:chOff x="0" y="0"/>
          <a:chExt cx="0" cy="0"/>
        </a:xfrm>
      </p:grpSpPr>
      <p:sp>
        <p:nvSpPr>
          <p:cNvPr id="123" name="Shape 123"/>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lstStyle>
            <a:lvl1pPr lvl="0" marR="0" rtl="0" algn="l">
              <a:lnSpc>
                <a:spcPct val="9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24" name="Shape 124"/>
          <p:cNvSpPr txBox="1"/>
          <p:nvPr>
            <p:ph idx="1" type="body"/>
          </p:nvPr>
        </p:nvSpPr>
        <p:spPr>
          <a:xfrm>
            <a:off x="623888" y="3442097"/>
            <a:ext cx="7886700" cy="1125300"/>
          </a:xfrm>
          <a:prstGeom prst="rect">
            <a:avLst/>
          </a:prstGeom>
          <a:noFill/>
          <a:ln>
            <a:noFill/>
          </a:ln>
        </p:spPr>
        <p:txBody>
          <a:bodyPr anchorCtr="0" anchor="t" bIns="68575" lIns="68575" spcFirstLastPara="1" rIns="68575" wrap="square" tIns="68575"/>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p:txBody>
      </p:sp>
      <p:sp>
        <p:nvSpPr>
          <p:cNvPr id="125" name="Shape 12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6" name="Shape 12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descr="nica-wordmark-new.png" id="127" name="Shape 127"/>
          <p:cNvPicPr preferRelativeResize="0"/>
          <p:nvPr/>
        </p:nvPicPr>
        <p:blipFill rotWithShape="1">
          <a:blip r:embed="rId2">
            <a:alphaModFix/>
          </a:blip>
          <a:srcRect b="0" l="0" r="0" t="0"/>
          <a:stretch/>
        </p:blipFill>
        <p:spPr>
          <a:xfrm>
            <a:off x="7975929" y="4658097"/>
            <a:ext cx="915277" cy="317480"/>
          </a:xfrm>
          <a:prstGeom prst="rect">
            <a:avLst/>
          </a:prstGeom>
          <a:noFill/>
          <a:ln>
            <a:noFill/>
          </a:ln>
        </p:spPr>
      </p:pic>
      <p:sp>
        <p:nvSpPr>
          <p:cNvPr id="128" name="Shape 128"/>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9" name="Shape 129"/>
        <p:cNvGrpSpPr/>
        <p:nvPr/>
      </p:nvGrpSpPr>
      <p:grpSpPr>
        <a:xfrm>
          <a:off x="0" y="0"/>
          <a:ext cx="0" cy="0"/>
          <a:chOff x="0" y="0"/>
          <a:chExt cx="0" cy="0"/>
        </a:xfrm>
      </p:grpSpPr>
      <p:sp>
        <p:nvSpPr>
          <p:cNvPr id="130" name="Shape 130"/>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31" name="Shape 131"/>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2" name="Shape 132"/>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3" name="Shape 13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4" name="Shape 13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5" name="Shape 1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pic>
        <p:nvPicPr>
          <p:cNvPr descr="nica-wordmark-new.png" id="136" name="Shape 136"/>
          <p:cNvPicPr preferRelativeResize="0"/>
          <p:nvPr/>
        </p:nvPicPr>
        <p:blipFill rotWithShape="1">
          <a:blip r:embed="rId2">
            <a:alphaModFix/>
          </a:blip>
          <a:srcRect b="0" l="0" r="0" t="0"/>
          <a:stretch/>
        </p:blipFill>
        <p:spPr>
          <a:xfrm>
            <a:off x="6854979" y="4692466"/>
            <a:ext cx="915277" cy="317480"/>
          </a:xfrm>
          <a:prstGeom prst="rect">
            <a:avLst/>
          </a:prstGeom>
          <a:noFill/>
          <a:ln>
            <a:noFill/>
          </a:ln>
        </p:spPr>
      </p:pic>
      <p:sp>
        <p:nvSpPr>
          <p:cNvPr id="137" name="Shape 137"/>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38" name="Shape 138"/>
        <p:cNvGrpSpPr/>
        <p:nvPr/>
      </p:nvGrpSpPr>
      <p:grpSpPr>
        <a:xfrm>
          <a:off x="0" y="0"/>
          <a:ext cx="0" cy="0"/>
          <a:chOff x="0" y="0"/>
          <a:chExt cx="0" cy="0"/>
        </a:xfrm>
      </p:grpSpPr>
      <p:sp>
        <p:nvSpPr>
          <p:cNvPr id="139" name="Shape 139"/>
          <p:cNvSpPr txBox="1"/>
          <p:nvPr>
            <p:ph type="title"/>
          </p:nvPr>
        </p:nvSpPr>
        <p:spPr>
          <a:xfrm>
            <a:off x="629841" y="273844"/>
            <a:ext cx="7886700" cy="994200"/>
          </a:xfrm>
          <a:prstGeom prst="rect">
            <a:avLst/>
          </a:prstGeom>
          <a:noFill/>
          <a:ln>
            <a:noFill/>
          </a:ln>
        </p:spPr>
        <p:txBody>
          <a:bodyPr anchorCtr="0" anchor="ctr" bIns="68575" lIns="68575" spcFirstLastPara="1" rIns="68575" wrap="square" tIns="68575"/>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40" name="Shape 140"/>
          <p:cNvSpPr txBox="1"/>
          <p:nvPr>
            <p:ph idx="1" type="body"/>
          </p:nvPr>
        </p:nvSpPr>
        <p:spPr>
          <a:xfrm>
            <a:off x="629841" y="1260872"/>
            <a:ext cx="3868500" cy="618000"/>
          </a:xfrm>
          <a:prstGeom prst="rect">
            <a:avLst/>
          </a:prstGeom>
          <a:noFill/>
          <a:ln>
            <a:noFill/>
          </a:ln>
        </p:spPr>
        <p:txBody>
          <a:bodyPr anchorCtr="0" anchor="b" bIns="68575" lIns="68575" spcFirstLastPara="1" rIns="68575" wrap="square" tIns="68575"/>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141" name="Shape 141"/>
          <p:cNvSpPr txBox="1"/>
          <p:nvPr>
            <p:ph idx="2" type="body"/>
          </p:nvPr>
        </p:nvSpPr>
        <p:spPr>
          <a:xfrm>
            <a:off x="629841" y="1878806"/>
            <a:ext cx="3868500" cy="27633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42" name="Shape 142"/>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143" name="Shape 143"/>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44" name="Shape 14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5" name="Shape 14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6" name="Shape 1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pic>
        <p:nvPicPr>
          <p:cNvPr descr="nica-wordmark-new.png" id="147" name="Shape 147"/>
          <p:cNvPicPr preferRelativeResize="0"/>
          <p:nvPr/>
        </p:nvPicPr>
        <p:blipFill rotWithShape="1">
          <a:blip r:embed="rId2">
            <a:alphaModFix/>
          </a:blip>
          <a:srcRect b="0" l="0" r="0" t="0"/>
          <a:stretch/>
        </p:blipFill>
        <p:spPr>
          <a:xfrm>
            <a:off x="6854979" y="4692466"/>
            <a:ext cx="915277" cy="317480"/>
          </a:xfrm>
          <a:prstGeom prst="rect">
            <a:avLst/>
          </a:prstGeom>
          <a:noFill/>
          <a:ln>
            <a:noFill/>
          </a:ln>
        </p:spPr>
      </p:pic>
      <p:sp>
        <p:nvSpPr>
          <p:cNvPr id="148" name="Shape 148"/>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49" name="Shape 149"/>
        <p:cNvGrpSpPr/>
        <p:nvPr/>
      </p:nvGrpSpPr>
      <p:grpSpPr>
        <a:xfrm>
          <a:off x="0" y="0"/>
          <a:ext cx="0" cy="0"/>
          <a:chOff x="0" y="0"/>
          <a:chExt cx="0" cy="0"/>
        </a:xfrm>
      </p:grpSpPr>
      <p:sp>
        <p:nvSpPr>
          <p:cNvPr id="150" name="Shape 150"/>
          <p:cNvSpPr txBox="1"/>
          <p:nvPr>
            <p:ph type="title"/>
          </p:nvPr>
        </p:nvSpPr>
        <p:spPr>
          <a:xfrm>
            <a:off x="629841" y="342900"/>
            <a:ext cx="2949000" cy="1200300"/>
          </a:xfrm>
          <a:prstGeom prst="rect">
            <a:avLst/>
          </a:prstGeom>
          <a:noFill/>
          <a:ln>
            <a:noFill/>
          </a:ln>
        </p:spPr>
        <p:txBody>
          <a:bodyPr anchorCtr="0" anchor="b" bIns="68575" lIns="68575" spcFirstLastPara="1" rIns="68575" wrap="square" tIns="68575"/>
          <a:lstStyle>
            <a:lvl1pPr lvl="0" marR="0" rtl="0" algn="l">
              <a:lnSpc>
                <a:spcPct val="9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51" name="Shape 151"/>
          <p:cNvSpPr txBox="1"/>
          <p:nvPr>
            <p:ph idx="1" type="body"/>
          </p:nvPr>
        </p:nvSpPr>
        <p:spPr>
          <a:xfrm>
            <a:off x="3887391" y="740569"/>
            <a:ext cx="4629300" cy="3655200"/>
          </a:xfrm>
          <a:prstGeom prst="rect">
            <a:avLst/>
          </a:prstGeom>
          <a:noFill/>
          <a:ln>
            <a:noFill/>
          </a:ln>
        </p:spPr>
        <p:txBody>
          <a:bodyPr anchorCtr="0" anchor="t" bIns="68575" lIns="68575" spcFirstLastPara="1" rIns="68575" wrap="square" tIns="68575"/>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52" name="Shape 152"/>
          <p:cNvSpPr txBox="1"/>
          <p:nvPr>
            <p:ph idx="2" type="body"/>
          </p:nvPr>
        </p:nvSpPr>
        <p:spPr>
          <a:xfrm>
            <a:off x="629841" y="1543050"/>
            <a:ext cx="2949000" cy="2858700"/>
          </a:xfrm>
          <a:prstGeom prst="rect">
            <a:avLst/>
          </a:prstGeom>
          <a:noFill/>
          <a:ln>
            <a:noFill/>
          </a:ln>
        </p:spPr>
        <p:txBody>
          <a:bodyPr anchorCtr="0" anchor="t" bIns="68575" lIns="68575" spcFirstLastPara="1" rIns="68575" wrap="square" tIns="68575"/>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53" name="Shape 15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4" name="Shape 15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5" name="Shape 1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pic>
        <p:nvPicPr>
          <p:cNvPr descr="nica-wordmark-new.png" id="156" name="Shape 156"/>
          <p:cNvPicPr preferRelativeResize="0"/>
          <p:nvPr/>
        </p:nvPicPr>
        <p:blipFill rotWithShape="1">
          <a:blip r:embed="rId2">
            <a:alphaModFix/>
          </a:blip>
          <a:srcRect b="0" l="0" r="0" t="0"/>
          <a:stretch/>
        </p:blipFill>
        <p:spPr>
          <a:xfrm>
            <a:off x="6854979" y="4692466"/>
            <a:ext cx="915277" cy="317480"/>
          </a:xfrm>
          <a:prstGeom prst="rect">
            <a:avLst/>
          </a:prstGeom>
          <a:noFill/>
          <a:ln>
            <a:noFill/>
          </a:ln>
        </p:spPr>
      </p:pic>
      <p:sp>
        <p:nvSpPr>
          <p:cNvPr id="157" name="Shape 157"/>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58" name="Shape 158"/>
        <p:cNvGrpSpPr/>
        <p:nvPr/>
      </p:nvGrpSpPr>
      <p:grpSpPr>
        <a:xfrm>
          <a:off x="0" y="0"/>
          <a:ext cx="0" cy="0"/>
          <a:chOff x="0" y="0"/>
          <a:chExt cx="0" cy="0"/>
        </a:xfrm>
      </p:grpSpPr>
      <p:sp>
        <p:nvSpPr>
          <p:cNvPr id="159" name="Shape 159"/>
          <p:cNvSpPr txBox="1"/>
          <p:nvPr>
            <p:ph type="title"/>
          </p:nvPr>
        </p:nvSpPr>
        <p:spPr>
          <a:xfrm>
            <a:off x="629841" y="342900"/>
            <a:ext cx="2949000" cy="1200300"/>
          </a:xfrm>
          <a:prstGeom prst="rect">
            <a:avLst/>
          </a:prstGeom>
          <a:noFill/>
          <a:ln>
            <a:noFill/>
          </a:ln>
        </p:spPr>
        <p:txBody>
          <a:bodyPr anchorCtr="0" anchor="b" bIns="68575" lIns="68575" spcFirstLastPara="1" rIns="68575" wrap="square" tIns="68575"/>
          <a:lstStyle>
            <a:lvl1pPr lvl="0" marR="0" rtl="0" algn="l">
              <a:lnSpc>
                <a:spcPct val="9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60" name="Shape 160"/>
          <p:cNvSpPr/>
          <p:nvPr>
            <p:ph idx="2" type="pic"/>
          </p:nvPr>
        </p:nvSpPr>
        <p:spPr>
          <a:xfrm>
            <a:off x="3887391" y="740569"/>
            <a:ext cx="4629300" cy="3655200"/>
          </a:xfrm>
          <a:prstGeom prst="rect">
            <a:avLst/>
          </a:prstGeom>
          <a:noFill/>
          <a:ln>
            <a:noFill/>
          </a:ln>
        </p:spPr>
        <p:txBody>
          <a:bodyPr anchorCtr="0" anchor="t" bIns="68575" lIns="68575" spcFirstLastPara="1" rIns="68575" wrap="square" tIns="68575"/>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161" name="Shape 161"/>
          <p:cNvSpPr txBox="1"/>
          <p:nvPr>
            <p:ph idx="1" type="body"/>
          </p:nvPr>
        </p:nvSpPr>
        <p:spPr>
          <a:xfrm>
            <a:off x="629841" y="1543050"/>
            <a:ext cx="2949000" cy="2858700"/>
          </a:xfrm>
          <a:prstGeom prst="rect">
            <a:avLst/>
          </a:prstGeom>
          <a:noFill/>
          <a:ln>
            <a:noFill/>
          </a:ln>
        </p:spPr>
        <p:txBody>
          <a:bodyPr anchorCtr="0" anchor="t" bIns="68575" lIns="68575" spcFirstLastPara="1" rIns="68575" wrap="square" tIns="68575"/>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62" name="Shape 16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3" name="Shape 16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descr="nica-wordmark-new.png" id="164" name="Shape 164"/>
          <p:cNvPicPr preferRelativeResize="0"/>
          <p:nvPr/>
        </p:nvPicPr>
        <p:blipFill rotWithShape="1">
          <a:blip r:embed="rId2">
            <a:alphaModFix/>
          </a:blip>
          <a:srcRect b="0" l="0" r="0" t="0"/>
          <a:stretch/>
        </p:blipFill>
        <p:spPr>
          <a:xfrm>
            <a:off x="6854979" y="4692466"/>
            <a:ext cx="915277" cy="317480"/>
          </a:xfrm>
          <a:prstGeom prst="rect">
            <a:avLst/>
          </a:prstGeom>
          <a:noFill/>
          <a:ln>
            <a:noFill/>
          </a:ln>
        </p:spPr>
      </p:pic>
      <p:sp>
        <p:nvSpPr>
          <p:cNvPr id="165" name="Shape 165"/>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66" name="Shape 166"/>
        <p:cNvGrpSpPr/>
        <p:nvPr/>
      </p:nvGrpSpPr>
      <p:grpSpPr>
        <a:xfrm>
          <a:off x="0" y="0"/>
          <a:ext cx="0" cy="0"/>
          <a:chOff x="0" y="0"/>
          <a:chExt cx="0" cy="0"/>
        </a:xfrm>
      </p:grpSpPr>
      <p:sp>
        <p:nvSpPr>
          <p:cNvPr id="167" name="Shape 167"/>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68" name="Shape 168"/>
          <p:cNvSpPr txBox="1"/>
          <p:nvPr>
            <p:ph idx="1" type="body"/>
          </p:nvPr>
        </p:nvSpPr>
        <p:spPr>
          <a:xfrm rot="5400000">
            <a:off x="2940300" y="-942431"/>
            <a:ext cx="3263400" cy="78867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69" name="Shape 16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70" name="Shape 17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descr="nica-wordmark-new.png" id="171" name="Shape 171"/>
          <p:cNvPicPr preferRelativeResize="0"/>
          <p:nvPr/>
        </p:nvPicPr>
        <p:blipFill rotWithShape="1">
          <a:blip r:embed="rId2">
            <a:alphaModFix/>
          </a:blip>
          <a:srcRect b="0" l="0" r="0" t="0"/>
          <a:stretch/>
        </p:blipFill>
        <p:spPr>
          <a:xfrm>
            <a:off x="6854979" y="4692466"/>
            <a:ext cx="915277" cy="317480"/>
          </a:xfrm>
          <a:prstGeom prst="rect">
            <a:avLst/>
          </a:prstGeom>
          <a:noFill/>
          <a:ln>
            <a:noFill/>
          </a:ln>
        </p:spPr>
      </p:pic>
      <p:sp>
        <p:nvSpPr>
          <p:cNvPr id="172" name="Shape 172"/>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73" name="Shape 173"/>
        <p:cNvGrpSpPr/>
        <p:nvPr/>
      </p:nvGrpSpPr>
      <p:grpSpPr>
        <a:xfrm>
          <a:off x="0" y="0"/>
          <a:ext cx="0" cy="0"/>
          <a:chOff x="0" y="0"/>
          <a:chExt cx="0" cy="0"/>
        </a:xfrm>
      </p:grpSpPr>
      <p:sp>
        <p:nvSpPr>
          <p:cNvPr id="174" name="Shape 174"/>
          <p:cNvSpPr txBox="1"/>
          <p:nvPr>
            <p:ph type="title"/>
          </p:nvPr>
        </p:nvSpPr>
        <p:spPr>
          <a:xfrm rot="5400000">
            <a:off x="5350050" y="1467544"/>
            <a:ext cx="4359000" cy="1971600"/>
          </a:xfrm>
          <a:prstGeom prst="rect">
            <a:avLst/>
          </a:prstGeom>
          <a:noFill/>
          <a:ln>
            <a:noFill/>
          </a:ln>
        </p:spPr>
        <p:txBody>
          <a:bodyPr anchorCtr="0" anchor="ctr" bIns="68575" lIns="68575" spcFirstLastPara="1" rIns="68575" wrap="square" tIns="68575"/>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75" name="Shape 175"/>
          <p:cNvSpPr txBox="1"/>
          <p:nvPr>
            <p:ph idx="1" type="body"/>
          </p:nvPr>
        </p:nvSpPr>
        <p:spPr>
          <a:xfrm rot="5400000">
            <a:off x="1349475" y="-447056"/>
            <a:ext cx="4359000" cy="58008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6" name="Shape 17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77" name="Shape 177"/>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descr="nica-wordmark-new.png" id="178" name="Shape 178"/>
          <p:cNvPicPr preferRelativeResize="0"/>
          <p:nvPr/>
        </p:nvPicPr>
        <p:blipFill rotWithShape="1">
          <a:blip r:embed="rId2">
            <a:alphaModFix/>
          </a:blip>
          <a:srcRect b="0" l="0" r="0" t="0"/>
          <a:stretch/>
        </p:blipFill>
        <p:spPr>
          <a:xfrm>
            <a:off x="6854979" y="4692466"/>
            <a:ext cx="915277" cy="317480"/>
          </a:xfrm>
          <a:prstGeom prst="rect">
            <a:avLst/>
          </a:prstGeom>
          <a:noFill/>
          <a:ln>
            <a:noFill/>
          </a:ln>
        </p:spPr>
      </p:pic>
      <p:sp>
        <p:nvSpPr>
          <p:cNvPr id="179" name="Shape 179"/>
          <p:cNvSpPr/>
          <p:nvPr/>
        </p:nvSpPr>
        <p:spPr>
          <a:xfrm>
            <a:off x="7892931" y="4605122"/>
            <a:ext cx="7800" cy="423300"/>
          </a:xfrm>
          <a:prstGeom prst="rect">
            <a:avLst/>
          </a:prstGeom>
          <a:solidFill>
            <a:srgbClr val="B7B7B7"/>
          </a:solidFill>
          <a:ln cap="flat" cmpd="sng" w="9525">
            <a:solidFill>
              <a:srgbClr val="B7B7B7"/>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theme" Target="../theme/theme3.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4" name="Shape 54"/>
        <p:cNvGrpSpPr/>
        <p:nvPr/>
      </p:nvGrpSpPr>
      <p:grpSpPr>
        <a:xfrm>
          <a:off x="0" y="0"/>
          <a:ext cx="0" cy="0"/>
          <a:chOff x="0" y="0"/>
          <a:chExt cx="0" cy="0"/>
        </a:xfrm>
      </p:grpSpPr>
      <p:sp>
        <p:nvSpPr>
          <p:cNvPr id="55" name="Shape 5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56" name="Shape 56"/>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7" name="Shape 5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lstStyle>
            <a:lvl1pPr lvl="0" marR="0" rtl="0" algn="l">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8" name="Shape 5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lstStyle>
            <a:lvl1pPr lvl="0" marR="0" rtl="0" algn="ctr">
              <a:lnSpc>
                <a:spcPct val="100000"/>
              </a:lnSpc>
              <a:spcBef>
                <a:spcPts val="0"/>
              </a:spcBef>
              <a:spcAft>
                <a:spcPts val="0"/>
              </a:spcAft>
              <a:buClr>
                <a:srgbClr val="888888"/>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9" name="Shape 59"/>
          <p:cNvSpPr/>
          <p:nvPr/>
        </p:nvSpPr>
        <p:spPr>
          <a:xfrm>
            <a:off x="8993304" y="3"/>
            <a:ext cx="25800" cy="5143500"/>
          </a:xfrm>
          <a:prstGeom prst="rect">
            <a:avLst/>
          </a:prstGeom>
          <a:solidFill>
            <a:srgbClr val="0070CD"/>
          </a:solidFill>
          <a:ln cap="flat" cmpd="sng" w="9525">
            <a:solidFill>
              <a:srgbClr val="0070CD"/>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 name="Shape 60"/>
          <p:cNvSpPr/>
          <p:nvPr/>
        </p:nvSpPr>
        <p:spPr>
          <a:xfrm>
            <a:off x="9056416" y="3"/>
            <a:ext cx="25800" cy="5143500"/>
          </a:xfrm>
          <a:prstGeom prst="rect">
            <a:avLst/>
          </a:prstGeom>
          <a:solidFill>
            <a:srgbClr val="EB0028"/>
          </a:solidFill>
          <a:ln cap="flat" cmpd="sng" w="9525">
            <a:solidFill>
              <a:srgbClr val="EB0028"/>
            </a:solidFill>
            <a:prstDash val="solid"/>
            <a:round/>
            <a:headEnd len="med" w="med" type="none"/>
            <a:tailEnd len="med" w="med"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http://www.marylandmtb.org" TargetMode="External"/><Relationship Id="rId4" Type="http://schemas.openxmlformats.org/officeDocument/2006/relationships/hyperlink" Target="http://www.marylandmtb.org" TargetMode="External"/><Relationship Id="rId5" Type="http://schemas.openxmlformats.org/officeDocument/2006/relationships/hyperlink" Target="http://www.marylandmtb.org" TargetMode="External"/><Relationship Id="rId6" Type="http://schemas.openxmlformats.org/officeDocument/2006/relationships/image" Target="../media/image15.jpg"/><Relationship Id="rId7" Type="http://schemas.openxmlformats.org/officeDocument/2006/relationships/image" Target="../media/image18.png"/><Relationship Id="rId8"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hyperlink" Target="http://www.youtube.com/watch?v=XRxPZiGYNLg" TargetMode="External"/><Relationship Id="rId5"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19.jpg"/><Relationship Id="rId5"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www.nationalmtb.org" TargetMode="External"/><Relationship Id="rId4" Type="http://schemas.openxmlformats.org/officeDocument/2006/relationships/image" Target="../media/image6.png"/><Relationship Id="rId5"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descr="Alabama-league-1.jpg" id="184" name="Shape 184"/>
          <p:cNvPicPr preferRelativeResize="0"/>
          <p:nvPr/>
        </p:nvPicPr>
        <p:blipFill rotWithShape="1">
          <a:blip r:embed="rId3">
            <a:alphaModFix/>
          </a:blip>
          <a:srcRect b="14366" l="3946" r="-202" t="4418"/>
          <a:stretch/>
        </p:blipFill>
        <p:spPr>
          <a:xfrm>
            <a:off x="0" y="0"/>
            <a:ext cx="9143994" cy="5143499"/>
          </a:xfrm>
          <a:prstGeom prst="rect">
            <a:avLst/>
          </a:prstGeom>
          <a:noFill/>
          <a:ln>
            <a:noFill/>
          </a:ln>
        </p:spPr>
      </p:pic>
      <p:sp>
        <p:nvSpPr>
          <p:cNvPr id="185" name="Shape 185"/>
          <p:cNvSpPr txBox="1"/>
          <p:nvPr/>
        </p:nvSpPr>
        <p:spPr>
          <a:xfrm>
            <a:off x="428625" y="2850356"/>
            <a:ext cx="8286600" cy="814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National Interscholastic Cycling Association </a:t>
            </a:r>
            <a:endParaRPr sz="1100"/>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Proposal for 2018 Partnership with Otter Box</a:t>
            </a:r>
            <a:endParaRPr sz="1100"/>
          </a:p>
        </p:txBody>
      </p:sp>
      <p:sp>
        <p:nvSpPr>
          <p:cNvPr id="186" name="Shape 186"/>
          <p:cNvSpPr/>
          <p:nvPr/>
        </p:nvSpPr>
        <p:spPr>
          <a:xfrm>
            <a:off x="195544" y="2866800"/>
            <a:ext cx="8517300" cy="983100"/>
          </a:xfrm>
          <a:prstGeom prst="snip2DiagRect">
            <a:avLst>
              <a:gd fmla="val 0" name="adj1"/>
              <a:gd fmla="val 16667" name="adj2"/>
            </a:avLst>
          </a:prstGeom>
          <a:solidFill>
            <a:srgbClr val="0070C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87" name="Shape 187"/>
          <p:cNvPicPr preferRelativeResize="0"/>
          <p:nvPr/>
        </p:nvPicPr>
        <p:blipFill rotWithShape="1">
          <a:blip r:embed="rId4">
            <a:alphaModFix/>
          </a:blip>
          <a:srcRect b="0" l="0" r="0" t="0"/>
          <a:stretch/>
        </p:blipFill>
        <p:spPr>
          <a:xfrm>
            <a:off x="5307757" y="3967061"/>
            <a:ext cx="1057218" cy="1019757"/>
          </a:xfrm>
          <a:prstGeom prst="rect">
            <a:avLst/>
          </a:prstGeom>
          <a:noFill/>
          <a:ln>
            <a:noFill/>
          </a:ln>
        </p:spPr>
      </p:pic>
      <p:sp>
        <p:nvSpPr>
          <p:cNvPr id="188" name="Shape 188"/>
          <p:cNvSpPr txBox="1"/>
          <p:nvPr/>
        </p:nvSpPr>
        <p:spPr>
          <a:xfrm>
            <a:off x="65650" y="2921950"/>
            <a:ext cx="8767800" cy="927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400"/>
              <a:buFont typeface="Arial"/>
              <a:buNone/>
            </a:pPr>
            <a:r>
              <a:rPr b="1" i="0" lang="en" sz="2400" u="none" cap="none" strike="noStrike">
                <a:solidFill>
                  <a:srgbClr val="FFFFFF"/>
                </a:solidFill>
                <a:latin typeface="Arial"/>
                <a:ea typeface="Arial"/>
                <a:cs typeface="Arial"/>
                <a:sym typeface="Arial"/>
              </a:rPr>
              <a:t>National Interscholastic Cycling Association in MD</a:t>
            </a:r>
            <a:r>
              <a:rPr b="1" lang="en" sz="2400">
                <a:solidFill>
                  <a:srgbClr val="FFFFFF"/>
                </a:solidFill>
              </a:rPr>
              <a:t> </a:t>
            </a:r>
            <a:r>
              <a:rPr b="1" i="0" lang="en" sz="2400" u="none" cap="none" strike="noStrike">
                <a:solidFill>
                  <a:srgbClr val="FFFFFF"/>
                </a:solidFill>
                <a:latin typeface="Arial"/>
                <a:ea typeface="Arial"/>
                <a:cs typeface="Arial"/>
                <a:sym typeface="Arial"/>
              </a:rPr>
              <a:t>#MoreKidsOnBikes #MDkidsonbikes</a:t>
            </a:r>
            <a:endParaRPr sz="1100"/>
          </a:p>
        </p:txBody>
      </p:sp>
      <p:pic>
        <p:nvPicPr>
          <p:cNvPr id="189" name="Shape 189"/>
          <p:cNvPicPr preferRelativeResize="0"/>
          <p:nvPr/>
        </p:nvPicPr>
        <p:blipFill>
          <a:blip r:embed="rId5">
            <a:alphaModFix/>
          </a:blip>
          <a:stretch>
            <a:fillRect/>
          </a:stretch>
        </p:blipFill>
        <p:spPr>
          <a:xfrm>
            <a:off x="1750950" y="3816100"/>
            <a:ext cx="2960573" cy="1321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Shape 279"/>
          <p:cNvSpPr txBox="1"/>
          <p:nvPr>
            <p:ph type="title"/>
          </p:nvPr>
        </p:nvSpPr>
        <p:spPr>
          <a:xfrm>
            <a:off x="457200" y="0"/>
            <a:ext cx="8229600" cy="81449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b="0" i="0" lang="en" sz="4000" u="none" cap="none" strike="noStrike">
                <a:solidFill>
                  <a:srgbClr val="007DC3"/>
                </a:solidFill>
                <a:latin typeface="Lato"/>
                <a:ea typeface="Lato"/>
                <a:cs typeface="Lato"/>
                <a:sym typeface="Lato"/>
              </a:rPr>
              <a:t>More kids on bikes</a:t>
            </a:r>
            <a:endParaRPr/>
          </a:p>
        </p:txBody>
      </p:sp>
      <p:sp>
        <p:nvSpPr>
          <p:cNvPr id="280" name="Shape 280"/>
          <p:cNvSpPr txBox="1"/>
          <p:nvPr/>
        </p:nvSpPr>
        <p:spPr>
          <a:xfrm>
            <a:off x="457200" y="1012700"/>
            <a:ext cx="3799800" cy="2749198"/>
          </a:xfrm>
          <a:prstGeom prst="rect">
            <a:avLst/>
          </a:prstGeom>
          <a:noFill/>
          <a:ln>
            <a:noFill/>
          </a:ln>
        </p:spPr>
        <p:txBody>
          <a:bodyPr anchorCtr="0" anchor="t" bIns="45700" lIns="91425" spcFirstLastPara="1" rIns="91425" wrap="square" tIns="45700">
            <a:noAutofit/>
          </a:bodyPr>
          <a:lstStyle/>
          <a:p>
            <a:pPr indent="-330200" lvl="0" marL="457200" marR="0" rtl="0" algn="l">
              <a:lnSpc>
                <a:spcPct val="100000"/>
              </a:lnSpc>
              <a:spcBef>
                <a:spcPts val="0"/>
              </a:spcBef>
              <a:spcAft>
                <a:spcPts val="0"/>
              </a:spcAft>
              <a:buClr>
                <a:srgbClr val="434343"/>
              </a:buClr>
              <a:buSzPts val="1600"/>
              <a:buFont typeface="Lato"/>
              <a:buChar char="●"/>
            </a:pPr>
            <a:r>
              <a:rPr b="0" i="0" lang="en" sz="1600" u="none" cap="none" strike="noStrike">
                <a:solidFill>
                  <a:srgbClr val="404040"/>
                </a:solidFill>
                <a:latin typeface="Lato"/>
                <a:ea typeface="Lato"/>
                <a:cs typeface="Lato"/>
                <a:sym typeface="Lato"/>
              </a:rPr>
              <a:t>Our focus is on youth development</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Lato"/>
                <a:ea typeface="Lato"/>
                <a:cs typeface="Lato"/>
                <a:sym typeface="Lato"/>
              </a:rPr>
              <a:t>There are no team tryouts or team cuts</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Lato"/>
                <a:ea typeface="Lato"/>
                <a:cs typeface="Lato"/>
                <a:sym typeface="Lato"/>
              </a:rPr>
              <a:t>Student-athletes are encouraged -- </a:t>
            </a:r>
            <a:r>
              <a:rPr b="1" i="0" lang="en" sz="1600" u="none" cap="none" strike="noStrike">
                <a:solidFill>
                  <a:srgbClr val="404040"/>
                </a:solidFill>
                <a:latin typeface="Lato"/>
                <a:ea typeface="Lato"/>
                <a:cs typeface="Lato"/>
                <a:sym typeface="Lato"/>
              </a:rPr>
              <a:t>but not required</a:t>
            </a:r>
            <a:r>
              <a:rPr b="0" i="0" lang="en" sz="1600" u="none" cap="none" strike="noStrike">
                <a:solidFill>
                  <a:srgbClr val="404040"/>
                </a:solidFill>
                <a:latin typeface="Lato"/>
                <a:ea typeface="Lato"/>
                <a:cs typeface="Lato"/>
                <a:sym typeface="Lato"/>
              </a:rPr>
              <a:t> -- to race</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Lato"/>
                <a:ea typeface="Lato"/>
                <a:cs typeface="Lato"/>
                <a:sym typeface="Lato"/>
              </a:rPr>
              <a:t>Every score counts in team results</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Lato"/>
                <a:ea typeface="Lato"/>
                <a:cs typeface="Lato"/>
                <a:sym typeface="Lato"/>
              </a:rPr>
              <a:t>Non-racing team members may still participate in practices, team rides and other events</a:t>
            </a:r>
            <a:endParaRPr/>
          </a:p>
        </p:txBody>
      </p:sp>
      <p:sp>
        <p:nvSpPr>
          <p:cNvPr id="281" name="Shape 281"/>
          <p:cNvSpPr txBox="1"/>
          <p:nvPr/>
        </p:nvSpPr>
        <p:spPr>
          <a:xfrm>
            <a:off x="8971278" y="3535680"/>
            <a:ext cx="184799" cy="3692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pic>
        <p:nvPicPr>
          <p:cNvPr descr="IMG_7951.jpg" id="282" name="Shape 282"/>
          <p:cNvPicPr preferRelativeResize="0"/>
          <p:nvPr/>
        </p:nvPicPr>
        <p:blipFill rotWithShape="1">
          <a:blip r:embed="rId3">
            <a:alphaModFix/>
          </a:blip>
          <a:srcRect b="20159" l="0" r="0" t="0"/>
          <a:stretch/>
        </p:blipFill>
        <p:spPr>
          <a:xfrm>
            <a:off x="5083389" y="553700"/>
            <a:ext cx="3061500" cy="3667200"/>
          </a:xfrm>
          <a:prstGeom prst="rect">
            <a:avLst/>
          </a:prstGeom>
          <a:noFill/>
          <a:ln>
            <a:noFill/>
          </a:ln>
        </p:spPr>
      </p:pic>
      <p:sp>
        <p:nvSpPr>
          <p:cNvPr id="283" name="Shape 283"/>
          <p:cNvSpPr txBox="1"/>
          <p:nvPr/>
        </p:nvSpPr>
        <p:spPr>
          <a:xfrm>
            <a:off x="457200" y="4333335"/>
            <a:ext cx="6499430" cy="5847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Font typeface="Arial"/>
              <a:buNone/>
            </a:pPr>
            <a:r>
              <a:rPr b="1" i="0" lang="en" sz="1600" u="none" cap="none" strike="noStrike">
                <a:solidFill>
                  <a:srgbClr val="404040"/>
                </a:solidFill>
                <a:latin typeface="Lato"/>
                <a:ea typeface="Lato"/>
                <a:cs typeface="Lato"/>
                <a:sym typeface="Lato"/>
              </a:rPr>
              <a:t>PRO TIP:  </a:t>
            </a:r>
            <a:r>
              <a:rPr b="0" i="0" lang="en" sz="1600" u="none" cap="none" strike="noStrike">
                <a:solidFill>
                  <a:srgbClr val="404040"/>
                </a:solidFill>
                <a:latin typeface="Lato"/>
                <a:ea typeface="Lato"/>
                <a:cs typeface="Lato"/>
                <a:sym typeface="Lato"/>
              </a:rPr>
              <a:t>There are many roles that team members can play, such as mechanic, team manager, photographer, race-day support, etc.</a:t>
            </a:r>
            <a:endParaRPr/>
          </a:p>
        </p:txBody>
      </p:sp>
      <p:pic>
        <p:nvPicPr>
          <p:cNvPr descr="MD_logo_with_NICA.png" id="284" name="Shape 284"/>
          <p:cNvPicPr preferRelativeResize="0"/>
          <p:nvPr/>
        </p:nvPicPr>
        <p:blipFill>
          <a:blip r:embed="rId4">
            <a:alphaModFix/>
          </a:blip>
          <a:stretch>
            <a:fillRect/>
          </a:stretch>
        </p:blipFill>
        <p:spPr>
          <a:xfrm>
            <a:off x="7002081" y="4303875"/>
            <a:ext cx="2034571" cy="839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type="title"/>
          </p:nvPr>
        </p:nvSpPr>
        <p:spPr>
          <a:xfrm>
            <a:off x="457200" y="0"/>
            <a:ext cx="8229600" cy="81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20124D"/>
              </a:buClr>
              <a:buFont typeface="Verdana"/>
              <a:buNone/>
            </a:pPr>
            <a:r>
              <a:rPr lang="en" sz="4000">
                <a:solidFill>
                  <a:srgbClr val="2F7ABB"/>
                </a:solidFill>
                <a:latin typeface="Lato"/>
                <a:ea typeface="Lato"/>
                <a:cs typeface="Lato"/>
                <a:sym typeface="Lato"/>
              </a:rPr>
              <a:t>NICA GRiT</a:t>
            </a:r>
            <a:r>
              <a:rPr b="0" i="0" lang="en" sz="4000" u="none" cap="none" strike="noStrike">
                <a:solidFill>
                  <a:srgbClr val="2F7ABB"/>
                </a:solidFill>
                <a:latin typeface="Lato"/>
                <a:ea typeface="Lato"/>
                <a:cs typeface="Lato"/>
                <a:sym typeface="Lato"/>
              </a:rPr>
              <a:t> Outreach Program</a:t>
            </a:r>
            <a:endParaRPr/>
          </a:p>
        </p:txBody>
      </p:sp>
      <p:pic>
        <p:nvPicPr>
          <p:cNvPr descr="IMG_0036.JPG" id="290" name="Shape 290"/>
          <p:cNvPicPr preferRelativeResize="0"/>
          <p:nvPr/>
        </p:nvPicPr>
        <p:blipFill rotWithShape="1">
          <a:blip r:embed="rId3">
            <a:alphaModFix/>
          </a:blip>
          <a:srcRect b="3496" l="7017" r="37940" t="3505"/>
          <a:stretch/>
        </p:blipFill>
        <p:spPr>
          <a:xfrm>
            <a:off x="5988925" y="760875"/>
            <a:ext cx="2796300" cy="3543000"/>
          </a:xfrm>
          <a:prstGeom prst="rect">
            <a:avLst/>
          </a:prstGeom>
          <a:noFill/>
          <a:ln>
            <a:noFill/>
          </a:ln>
        </p:spPr>
      </p:pic>
      <p:sp>
        <p:nvSpPr>
          <p:cNvPr id="291" name="Shape 291"/>
          <p:cNvSpPr txBox="1"/>
          <p:nvPr/>
        </p:nvSpPr>
        <p:spPr>
          <a:xfrm>
            <a:off x="457200" y="1816600"/>
            <a:ext cx="5437200" cy="264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Font typeface="Arial"/>
              <a:buNone/>
            </a:pPr>
            <a:r>
              <a:rPr b="1" i="0" lang="en" u="none" cap="none" strike="noStrike">
                <a:solidFill>
                  <a:srgbClr val="3F3F3F"/>
                </a:solidFill>
                <a:latin typeface="Arial"/>
                <a:ea typeface="Arial"/>
                <a:cs typeface="Arial"/>
                <a:sym typeface="Arial"/>
              </a:rPr>
              <a:t>The </a:t>
            </a:r>
            <a:r>
              <a:rPr b="1" lang="en">
                <a:solidFill>
                  <a:srgbClr val="3F3F3F"/>
                </a:solidFill>
              </a:rPr>
              <a:t>GRiT</a:t>
            </a:r>
            <a:r>
              <a:rPr b="1" i="0" lang="en" u="none" cap="none" strike="noStrike">
                <a:solidFill>
                  <a:srgbClr val="3F3F3F"/>
                </a:solidFill>
                <a:latin typeface="Arial"/>
                <a:ea typeface="Arial"/>
                <a:cs typeface="Arial"/>
                <a:sym typeface="Arial"/>
              </a:rPr>
              <a:t> program inspires young women to build confidence and empowerment through off-road cycling.</a:t>
            </a:r>
            <a:endParaRPr/>
          </a:p>
          <a:p>
            <a:pPr indent="-330200" lvl="0" marL="457200" marR="0" rtl="0" algn="l">
              <a:lnSpc>
                <a:spcPct val="100000"/>
              </a:lnSpc>
              <a:spcBef>
                <a:spcPts val="600"/>
              </a:spcBef>
              <a:spcAft>
                <a:spcPts val="0"/>
              </a:spcAft>
              <a:buClr>
                <a:srgbClr val="434343"/>
              </a:buClr>
              <a:buSzPts val="1600"/>
              <a:buFont typeface="Lato"/>
              <a:buChar char="●"/>
            </a:pPr>
            <a:r>
              <a:rPr lang="en" sz="1600">
                <a:solidFill>
                  <a:srgbClr val="434343"/>
                </a:solidFill>
                <a:latin typeface="Lato"/>
                <a:ea typeface="Lato"/>
                <a:cs typeface="Lato"/>
                <a:sym typeface="Lato"/>
              </a:rPr>
              <a:t>GRiT is for</a:t>
            </a:r>
            <a:r>
              <a:rPr b="0" i="0" lang="en" sz="1600" u="none" cap="none" strike="noStrike">
                <a:solidFill>
                  <a:srgbClr val="434343"/>
                </a:solidFill>
                <a:latin typeface="Lato"/>
                <a:ea typeface="Lato"/>
                <a:cs typeface="Lato"/>
                <a:sym typeface="Lato"/>
              </a:rPr>
              <a:t>:</a:t>
            </a:r>
            <a:endParaRPr/>
          </a:p>
          <a:p>
            <a:pPr indent="-185737" lvl="1" marL="630237" marR="0" rtl="0" algn="l">
              <a:lnSpc>
                <a:spcPct val="100000"/>
              </a:lnSpc>
              <a:spcBef>
                <a:spcPts val="600"/>
              </a:spcBef>
              <a:spcAft>
                <a:spcPts val="0"/>
              </a:spcAft>
              <a:buClr>
                <a:srgbClr val="434343"/>
              </a:buClr>
              <a:buSzPts val="1400"/>
              <a:buFont typeface="Courier New"/>
              <a:buChar char="o"/>
            </a:pPr>
            <a:r>
              <a:rPr b="0" i="0" lang="en" sz="1400" u="none" cap="none" strike="noStrike">
                <a:solidFill>
                  <a:srgbClr val="434343"/>
                </a:solidFill>
                <a:latin typeface="Lato"/>
                <a:ea typeface="Lato"/>
                <a:cs typeface="Lato"/>
                <a:sym typeface="Lato"/>
              </a:rPr>
              <a:t>All girls who participate in the League</a:t>
            </a:r>
            <a:endParaRPr/>
          </a:p>
          <a:p>
            <a:pPr indent="-185737" lvl="1" marL="630237" marR="0" rtl="0" algn="l">
              <a:lnSpc>
                <a:spcPct val="100000"/>
              </a:lnSpc>
              <a:spcBef>
                <a:spcPts val="600"/>
              </a:spcBef>
              <a:spcAft>
                <a:spcPts val="0"/>
              </a:spcAft>
              <a:buClr>
                <a:srgbClr val="434343"/>
              </a:buClr>
              <a:buSzPts val="1400"/>
              <a:buFont typeface="Courier New"/>
              <a:buChar char="o"/>
            </a:pPr>
            <a:r>
              <a:rPr b="0" i="0" lang="en" sz="1400" u="none" cap="none" strike="noStrike">
                <a:solidFill>
                  <a:srgbClr val="434343"/>
                </a:solidFill>
                <a:latin typeface="Lato"/>
                <a:ea typeface="Lato"/>
                <a:cs typeface="Lato"/>
                <a:sym typeface="Lato"/>
              </a:rPr>
              <a:t>All women who volunteer for the League as coaches, ride leaders, or other roles</a:t>
            </a:r>
            <a:endParaRPr/>
          </a:p>
          <a:p>
            <a:pPr indent="-182562" lvl="1" marL="627062" marR="0" rtl="0" algn="l">
              <a:lnSpc>
                <a:spcPct val="100000"/>
              </a:lnSpc>
              <a:spcBef>
                <a:spcPts val="600"/>
              </a:spcBef>
              <a:spcAft>
                <a:spcPts val="0"/>
              </a:spcAft>
              <a:buClr>
                <a:srgbClr val="434343"/>
              </a:buClr>
              <a:buSzPts val="1400"/>
              <a:buFont typeface="Courier New"/>
              <a:buChar char="o"/>
            </a:pPr>
            <a:r>
              <a:rPr b="0" i="0" lang="en" sz="1400" u="none" cap="none" strike="noStrike">
                <a:solidFill>
                  <a:srgbClr val="404040"/>
                </a:solidFill>
                <a:latin typeface="Arial"/>
                <a:ea typeface="Arial"/>
                <a:cs typeface="Arial"/>
                <a:sym typeface="Arial"/>
              </a:rPr>
              <a:t>All women who support getting more girls on bikes and are committed to helping increase numbers of girls participating in the </a:t>
            </a:r>
            <a:r>
              <a:rPr lang="en">
                <a:solidFill>
                  <a:srgbClr val="404040"/>
                </a:solidFill>
              </a:rPr>
              <a:t>Maryland </a:t>
            </a:r>
            <a:r>
              <a:rPr b="0" i="0" lang="en" sz="1400" u="none" cap="none" strike="noStrike">
                <a:solidFill>
                  <a:srgbClr val="404040"/>
                </a:solidFill>
                <a:latin typeface="Arial"/>
                <a:ea typeface="Arial"/>
                <a:cs typeface="Arial"/>
                <a:sym typeface="Arial"/>
              </a:rPr>
              <a:t>Interscholastic Cycling League!</a:t>
            </a:r>
            <a:endParaRPr/>
          </a:p>
        </p:txBody>
      </p:sp>
      <p:sp>
        <p:nvSpPr>
          <p:cNvPr id="292" name="Shape 292"/>
          <p:cNvSpPr txBox="1"/>
          <p:nvPr/>
        </p:nvSpPr>
        <p:spPr>
          <a:xfrm>
            <a:off x="308144" y="4463955"/>
            <a:ext cx="67326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34343"/>
              </a:buClr>
              <a:buFont typeface="Lato"/>
              <a:buNone/>
            </a:pPr>
            <a:r>
              <a:rPr b="1" i="0" lang="en" sz="1600" u="none" cap="none" strike="noStrike">
                <a:solidFill>
                  <a:srgbClr val="434343"/>
                </a:solidFill>
                <a:latin typeface="Lato"/>
                <a:ea typeface="Lato"/>
                <a:cs typeface="Lato"/>
                <a:sym typeface="Lato"/>
              </a:rPr>
              <a:t>PRO TIP:  </a:t>
            </a:r>
            <a:r>
              <a:rPr lang="en" sz="1600">
                <a:solidFill>
                  <a:srgbClr val="434343"/>
                </a:solidFill>
                <a:latin typeface="Lato"/>
                <a:ea typeface="Lato"/>
                <a:cs typeface="Lato"/>
                <a:sym typeface="Lato"/>
              </a:rPr>
              <a:t>Nationally</a:t>
            </a:r>
            <a:r>
              <a:rPr b="0" i="0" lang="en" sz="1600" u="none" cap="none" strike="noStrike">
                <a:solidFill>
                  <a:srgbClr val="434343"/>
                </a:solidFill>
                <a:latin typeface="Lato"/>
                <a:ea typeface="Lato"/>
                <a:cs typeface="Lato"/>
                <a:sym typeface="Lato"/>
              </a:rPr>
              <a:t>, </a:t>
            </a:r>
            <a:r>
              <a:rPr lang="en" sz="1600">
                <a:solidFill>
                  <a:srgbClr val="434343"/>
                </a:solidFill>
                <a:latin typeface="Lato"/>
                <a:ea typeface="Lato"/>
                <a:cs typeface="Lato"/>
                <a:sym typeface="Lato"/>
              </a:rPr>
              <a:t>under 22</a:t>
            </a:r>
            <a:r>
              <a:rPr b="0" i="0" lang="en" sz="1600" u="none" cap="none" strike="noStrike">
                <a:solidFill>
                  <a:srgbClr val="434343"/>
                </a:solidFill>
                <a:latin typeface="Lato"/>
                <a:ea typeface="Lato"/>
                <a:cs typeface="Lato"/>
                <a:sym typeface="Lato"/>
              </a:rPr>
              <a:t>% of  NICA student-athletes are girls.  That’s a good start, but we want </a:t>
            </a:r>
            <a:r>
              <a:rPr lang="en" sz="1600">
                <a:solidFill>
                  <a:srgbClr val="434343"/>
                </a:solidFill>
                <a:latin typeface="Lato"/>
                <a:ea typeface="Lato"/>
                <a:cs typeface="Lato"/>
                <a:sym typeface="Lato"/>
              </a:rPr>
              <a:t>MD to raise this average</a:t>
            </a:r>
            <a:r>
              <a:rPr b="0" i="0" lang="en" sz="1600" u="none" cap="none" strike="noStrike">
                <a:solidFill>
                  <a:srgbClr val="434343"/>
                </a:solidFill>
                <a:latin typeface="Lato"/>
                <a:ea typeface="Lato"/>
                <a:cs typeface="Lato"/>
                <a:sym typeface="Lato"/>
              </a:rPr>
              <a:t>!</a:t>
            </a:r>
            <a:endParaRPr/>
          </a:p>
        </p:txBody>
      </p:sp>
      <p:pic>
        <p:nvPicPr>
          <p:cNvPr descr="MD_logo_with_NICA.png" id="293" name="Shape 293"/>
          <p:cNvPicPr preferRelativeResize="0"/>
          <p:nvPr/>
        </p:nvPicPr>
        <p:blipFill>
          <a:blip r:embed="rId4">
            <a:alphaModFix/>
          </a:blip>
          <a:stretch>
            <a:fillRect/>
          </a:stretch>
        </p:blipFill>
        <p:spPr>
          <a:xfrm>
            <a:off x="7002081" y="4303875"/>
            <a:ext cx="2034571" cy="839626"/>
          </a:xfrm>
          <a:prstGeom prst="rect">
            <a:avLst/>
          </a:prstGeom>
          <a:noFill/>
          <a:ln>
            <a:noFill/>
          </a:ln>
        </p:spPr>
      </p:pic>
      <p:pic>
        <p:nvPicPr>
          <p:cNvPr id="294" name="Shape 294"/>
          <p:cNvPicPr preferRelativeResize="0"/>
          <p:nvPr/>
        </p:nvPicPr>
        <p:blipFill>
          <a:blip r:embed="rId5">
            <a:alphaModFix/>
          </a:blip>
          <a:stretch>
            <a:fillRect/>
          </a:stretch>
        </p:blipFill>
        <p:spPr>
          <a:xfrm>
            <a:off x="1943063" y="603900"/>
            <a:ext cx="2465475" cy="129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Shape 299"/>
          <p:cNvSpPr txBox="1"/>
          <p:nvPr>
            <p:ph type="title"/>
          </p:nvPr>
        </p:nvSpPr>
        <p:spPr>
          <a:xfrm>
            <a:off x="457200" y="0"/>
            <a:ext cx="8229600" cy="81449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b="0" i="0" lang="en" sz="4000" u="none" cap="none" strike="noStrike">
                <a:solidFill>
                  <a:srgbClr val="007DC3"/>
                </a:solidFill>
                <a:latin typeface="Lato"/>
                <a:ea typeface="Lato"/>
                <a:cs typeface="Lato"/>
                <a:sym typeface="Lato"/>
              </a:rPr>
              <a:t>You can do this!</a:t>
            </a:r>
            <a:endParaRPr/>
          </a:p>
        </p:txBody>
      </p:sp>
      <p:sp>
        <p:nvSpPr>
          <p:cNvPr id="300" name="Shape 300"/>
          <p:cNvSpPr txBox="1"/>
          <p:nvPr/>
        </p:nvSpPr>
        <p:spPr>
          <a:xfrm>
            <a:off x="457200" y="1012700"/>
            <a:ext cx="4328174" cy="3090150"/>
          </a:xfrm>
          <a:prstGeom prst="rect">
            <a:avLst/>
          </a:prstGeom>
          <a:noFill/>
          <a:ln>
            <a:noFill/>
          </a:ln>
        </p:spPr>
        <p:txBody>
          <a:bodyPr anchorCtr="0" anchor="t" bIns="45700" lIns="91425" spcFirstLastPara="1" rIns="91425" wrap="square" tIns="45700">
            <a:noAutofit/>
          </a:bodyPr>
          <a:lstStyle/>
          <a:p>
            <a:pPr indent="-330200" lvl="0" marL="457200" marR="0" rtl="0" algn="l">
              <a:lnSpc>
                <a:spcPct val="100000"/>
              </a:lnSpc>
              <a:spcBef>
                <a:spcPts val="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No prior coaching experience is necessary</a:t>
            </a:r>
            <a:endParaRPr b="0" i="0" sz="1600" u="none" cap="none" strike="noStrike">
              <a:solidFill>
                <a:srgbClr val="434343"/>
              </a:solidFill>
              <a:latin typeface="Lato"/>
              <a:ea typeface="Lato"/>
              <a:cs typeface="Lato"/>
              <a:sym typeface="Lato"/>
            </a:endParaRPr>
          </a:p>
          <a:p>
            <a:pPr indent="-330200" lvl="0" marL="457200" marR="0" rtl="0" algn="l">
              <a:lnSpc>
                <a:spcPct val="100000"/>
              </a:lnSpc>
              <a:spcBef>
                <a:spcPts val="0"/>
              </a:spcBef>
              <a:spcAft>
                <a:spcPts val="0"/>
              </a:spcAft>
              <a:buClr>
                <a:srgbClr val="434343"/>
              </a:buClr>
              <a:buSzPts val="1600"/>
              <a:buFont typeface="Lato"/>
              <a:buChar char="●"/>
            </a:pPr>
            <a:r>
              <a:rPr lang="en" sz="1600">
                <a:solidFill>
                  <a:srgbClr val="434343"/>
                </a:solidFill>
                <a:latin typeface="Lato"/>
                <a:ea typeface="Lato"/>
                <a:cs typeface="Lato"/>
                <a:sym typeface="Lato"/>
              </a:rPr>
              <a:t>You don’t need to be a great rider</a:t>
            </a:r>
            <a:endParaRPr b="0" i="0" sz="1600" u="none" cap="none" strike="noStrike">
              <a:solidFill>
                <a:srgbClr val="434343"/>
              </a:solidFill>
              <a:latin typeface="Lato"/>
              <a:ea typeface="Lato"/>
              <a:cs typeface="Lato"/>
              <a:sym typeface="Lato"/>
            </a:endParaRPr>
          </a:p>
          <a:p>
            <a:pPr indent="-330200" lvl="0" marL="457200" marR="0" rtl="0" algn="l">
              <a:lnSpc>
                <a:spcPct val="100000"/>
              </a:lnSpc>
              <a:spcBef>
                <a:spcPts val="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NICA and the MD League will provide the training and guidance you’ll need </a:t>
            </a:r>
            <a:endParaRPr/>
          </a:p>
          <a:p>
            <a:pPr indent="-346075" lvl="2" marL="815975" marR="0" rtl="0" algn="l">
              <a:lnSpc>
                <a:spcPct val="100000"/>
              </a:lnSpc>
              <a:spcBef>
                <a:spcPts val="0"/>
              </a:spcBef>
              <a:spcAft>
                <a:spcPts val="0"/>
              </a:spcAft>
              <a:buClr>
                <a:srgbClr val="434343"/>
              </a:buClr>
              <a:buSzPts val="1600"/>
              <a:buFont typeface="Courier New"/>
              <a:buChar char="o"/>
            </a:pPr>
            <a:r>
              <a:rPr b="0" i="0" lang="en" sz="1600" u="none" cap="none" strike="noStrike">
                <a:solidFill>
                  <a:srgbClr val="434343"/>
                </a:solidFill>
                <a:latin typeface="Lato"/>
                <a:ea typeface="Lato"/>
                <a:cs typeface="Lato"/>
                <a:sym typeface="Lato"/>
              </a:rPr>
              <a:t>Risk management</a:t>
            </a:r>
            <a:endParaRPr/>
          </a:p>
          <a:p>
            <a:pPr indent="-346075" lvl="2" marL="815975" marR="0" rtl="0" algn="l">
              <a:lnSpc>
                <a:spcPct val="100000"/>
              </a:lnSpc>
              <a:spcBef>
                <a:spcPts val="0"/>
              </a:spcBef>
              <a:spcAft>
                <a:spcPts val="0"/>
              </a:spcAft>
              <a:buClr>
                <a:srgbClr val="434343"/>
              </a:buClr>
              <a:buSzPts val="1600"/>
              <a:buFont typeface="Courier New"/>
              <a:buChar char="o"/>
            </a:pPr>
            <a:r>
              <a:rPr b="0" i="0" lang="en" sz="1600" u="none" cap="none" strike="noStrike">
                <a:solidFill>
                  <a:srgbClr val="434343"/>
                </a:solidFill>
                <a:latin typeface="Lato"/>
                <a:ea typeface="Lato"/>
                <a:cs typeface="Lato"/>
                <a:sym typeface="Lato"/>
              </a:rPr>
              <a:t>Coaching and skills training</a:t>
            </a:r>
            <a:endParaRPr/>
          </a:p>
          <a:p>
            <a:pPr indent="-346075" lvl="2" marL="815975" marR="0" rtl="0" algn="l">
              <a:lnSpc>
                <a:spcPct val="100000"/>
              </a:lnSpc>
              <a:spcBef>
                <a:spcPts val="0"/>
              </a:spcBef>
              <a:spcAft>
                <a:spcPts val="0"/>
              </a:spcAft>
              <a:buClr>
                <a:srgbClr val="434343"/>
              </a:buClr>
              <a:buSzPts val="1600"/>
              <a:buFont typeface="Courier New"/>
              <a:buChar char="o"/>
            </a:pPr>
            <a:r>
              <a:rPr b="0" i="0" lang="en" sz="1600" u="none" cap="none" strike="noStrike">
                <a:solidFill>
                  <a:srgbClr val="434343"/>
                </a:solidFill>
                <a:latin typeface="Lato"/>
                <a:ea typeface="Lato"/>
                <a:cs typeface="Lato"/>
                <a:sym typeface="Lato"/>
              </a:rPr>
              <a:t>Starting a team</a:t>
            </a:r>
            <a:endParaRPr/>
          </a:p>
          <a:p>
            <a:pPr indent="-346075" lvl="2" marL="815975" marR="0" rtl="0" algn="l">
              <a:lnSpc>
                <a:spcPct val="100000"/>
              </a:lnSpc>
              <a:spcBef>
                <a:spcPts val="0"/>
              </a:spcBef>
              <a:spcAft>
                <a:spcPts val="0"/>
              </a:spcAft>
              <a:buClr>
                <a:srgbClr val="434343"/>
              </a:buClr>
              <a:buSzPts val="1600"/>
              <a:buFont typeface="Courier New"/>
              <a:buChar char="o"/>
            </a:pPr>
            <a:r>
              <a:rPr b="0" i="0" lang="en" sz="1600" u="none" cap="none" strike="noStrike">
                <a:solidFill>
                  <a:srgbClr val="434343"/>
                </a:solidFill>
                <a:latin typeface="Lato"/>
                <a:ea typeface="Lato"/>
                <a:cs typeface="Lato"/>
                <a:sym typeface="Lato"/>
              </a:rPr>
              <a:t>Videos, presentations, checklists, contacts</a:t>
            </a:r>
            <a:endParaRPr b="0" i="0" sz="1600" u="none" cap="none" strike="noStrike">
              <a:solidFill>
                <a:srgbClr val="434343"/>
              </a:solidFill>
              <a:latin typeface="Lato"/>
              <a:ea typeface="Lato"/>
              <a:cs typeface="Lato"/>
              <a:sym typeface="Lato"/>
            </a:endParaRPr>
          </a:p>
          <a:p>
            <a:pPr indent="-330200" lvl="0" marL="457200" marR="0" rtl="0" algn="l">
              <a:lnSpc>
                <a:spcPct val="100000"/>
              </a:lnSpc>
              <a:spcBef>
                <a:spcPts val="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Coaching a team </a:t>
            </a:r>
            <a:r>
              <a:rPr b="0" i="0" lang="en" sz="1600" cap="none" strike="sngStrike">
                <a:solidFill>
                  <a:srgbClr val="434343"/>
                </a:solidFill>
                <a:latin typeface="Lato"/>
                <a:ea typeface="Lato"/>
                <a:cs typeface="Lato"/>
                <a:sym typeface="Lato"/>
              </a:rPr>
              <a:t>can</a:t>
            </a:r>
            <a:r>
              <a:rPr lang="en" sz="1600">
                <a:solidFill>
                  <a:srgbClr val="434343"/>
                </a:solidFill>
                <a:latin typeface="Lato"/>
                <a:ea typeface="Lato"/>
                <a:cs typeface="Lato"/>
                <a:sym typeface="Lato"/>
              </a:rPr>
              <a:t> WILL</a:t>
            </a:r>
            <a:r>
              <a:rPr b="0" i="0" lang="en" sz="1600" u="none" cap="none" strike="noStrike">
                <a:solidFill>
                  <a:srgbClr val="434343"/>
                </a:solidFill>
                <a:latin typeface="Lato"/>
                <a:ea typeface="Lato"/>
                <a:cs typeface="Lato"/>
                <a:sym typeface="Lato"/>
              </a:rPr>
              <a:t> be one of the most rewarding experiences of your life</a:t>
            </a:r>
            <a:endParaRPr b="0" i="0" sz="1600" u="none" cap="none" strike="noStrike">
              <a:solidFill>
                <a:srgbClr val="434343"/>
              </a:solidFill>
              <a:latin typeface="Lato"/>
              <a:ea typeface="Lato"/>
              <a:cs typeface="Lato"/>
              <a:sym typeface="Lato"/>
            </a:endParaRPr>
          </a:p>
          <a:p>
            <a:pPr indent="-330200" lvl="0" marL="457200" marR="0" rtl="0" algn="l">
              <a:lnSpc>
                <a:spcPct val="100000"/>
              </a:lnSpc>
              <a:spcBef>
                <a:spcPts val="0"/>
              </a:spcBef>
              <a:spcAft>
                <a:spcPts val="0"/>
              </a:spcAft>
              <a:buClr>
                <a:srgbClr val="434343"/>
              </a:buClr>
              <a:buSzPts val="1600"/>
              <a:buFont typeface="Lato"/>
              <a:buChar char="●"/>
            </a:pPr>
            <a:r>
              <a:rPr lang="en" sz="1600">
                <a:solidFill>
                  <a:srgbClr val="434343"/>
                </a:solidFill>
                <a:latin typeface="Lato"/>
                <a:ea typeface="Lato"/>
                <a:cs typeface="Lato"/>
                <a:sym typeface="Lato"/>
              </a:rPr>
              <a:t>(you might end up at a bike event wearing a shark suit)</a:t>
            </a:r>
            <a:endParaRPr sz="1600">
              <a:solidFill>
                <a:srgbClr val="434343"/>
              </a:solidFill>
              <a:latin typeface="Lato"/>
              <a:ea typeface="Lato"/>
              <a:cs typeface="Lato"/>
              <a:sym typeface="Lato"/>
            </a:endParaRP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434343"/>
              </a:solidFill>
              <a:latin typeface="Lato"/>
              <a:ea typeface="Lato"/>
              <a:cs typeface="Lato"/>
              <a:sym typeface="Lato"/>
            </a:endParaRPr>
          </a:p>
        </p:txBody>
      </p:sp>
      <p:sp>
        <p:nvSpPr>
          <p:cNvPr id="301" name="Shape 301"/>
          <p:cNvSpPr txBox="1"/>
          <p:nvPr/>
        </p:nvSpPr>
        <p:spPr>
          <a:xfrm>
            <a:off x="8971278" y="3535680"/>
            <a:ext cx="184799" cy="3692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pic>
        <p:nvPicPr>
          <p:cNvPr descr="IMG_8028.jpg" id="302" name="Shape 302"/>
          <p:cNvPicPr preferRelativeResize="0"/>
          <p:nvPr/>
        </p:nvPicPr>
        <p:blipFill rotWithShape="1">
          <a:blip r:embed="rId3">
            <a:alphaModFix/>
          </a:blip>
          <a:srcRect b="31485" l="0" r="0" t="9029"/>
          <a:stretch/>
        </p:blipFill>
        <p:spPr>
          <a:xfrm>
            <a:off x="4785375" y="577500"/>
            <a:ext cx="4120200" cy="3677400"/>
          </a:xfrm>
          <a:prstGeom prst="rect">
            <a:avLst/>
          </a:prstGeom>
          <a:noFill/>
          <a:ln>
            <a:noFill/>
          </a:ln>
        </p:spPr>
      </p:pic>
      <p:sp>
        <p:nvSpPr>
          <p:cNvPr id="303" name="Shape 303"/>
          <p:cNvSpPr txBox="1"/>
          <p:nvPr/>
        </p:nvSpPr>
        <p:spPr>
          <a:xfrm>
            <a:off x="457200" y="4445403"/>
            <a:ext cx="6499430" cy="5847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Font typeface="Arial"/>
              <a:buNone/>
            </a:pPr>
            <a:r>
              <a:rPr b="1" i="0" lang="en" sz="1600" u="none" cap="none" strike="noStrike">
                <a:solidFill>
                  <a:srgbClr val="404040"/>
                </a:solidFill>
                <a:latin typeface="Lato"/>
                <a:ea typeface="Lato"/>
                <a:cs typeface="Lato"/>
                <a:sym typeface="Lato"/>
              </a:rPr>
              <a:t>PRO TIP:  </a:t>
            </a:r>
            <a:r>
              <a:rPr b="0" i="0" lang="en" sz="1600" u="none" cap="none" strike="noStrike">
                <a:solidFill>
                  <a:srgbClr val="404040"/>
                </a:solidFill>
                <a:latin typeface="Lato"/>
                <a:ea typeface="Lato"/>
                <a:cs typeface="Lato"/>
                <a:sym typeface="Lato"/>
              </a:rPr>
              <a:t>There are thousands of NICA coaches that have gone through the process of starting a team – they’re a great resource!</a:t>
            </a:r>
            <a:endParaRPr/>
          </a:p>
        </p:txBody>
      </p:sp>
      <p:pic>
        <p:nvPicPr>
          <p:cNvPr descr="MD_logo_with_NICA.png" id="304" name="Shape 304"/>
          <p:cNvPicPr preferRelativeResize="0"/>
          <p:nvPr/>
        </p:nvPicPr>
        <p:blipFill>
          <a:blip r:embed="rId4">
            <a:alphaModFix/>
          </a:blip>
          <a:stretch>
            <a:fillRect/>
          </a:stretch>
        </p:blipFill>
        <p:spPr>
          <a:xfrm>
            <a:off x="7002081" y="4303875"/>
            <a:ext cx="2034571" cy="839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Shape 309"/>
          <p:cNvSpPr txBox="1"/>
          <p:nvPr>
            <p:ph type="title"/>
          </p:nvPr>
        </p:nvSpPr>
        <p:spPr>
          <a:xfrm>
            <a:off x="457200" y="0"/>
            <a:ext cx="8229600" cy="81449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b="0" i="0" lang="en" sz="4000" u="none" cap="none" strike="noStrike">
                <a:solidFill>
                  <a:srgbClr val="007DC3"/>
                </a:solidFill>
                <a:latin typeface="Lato"/>
                <a:ea typeface="Lato"/>
                <a:cs typeface="Lato"/>
                <a:sym typeface="Lato"/>
              </a:rPr>
              <a:t>What’s next?</a:t>
            </a:r>
            <a:endParaRPr/>
          </a:p>
        </p:txBody>
      </p:sp>
      <p:sp>
        <p:nvSpPr>
          <p:cNvPr id="310" name="Shape 310"/>
          <p:cNvSpPr txBox="1"/>
          <p:nvPr/>
        </p:nvSpPr>
        <p:spPr>
          <a:xfrm>
            <a:off x="457225" y="914200"/>
            <a:ext cx="4316700" cy="369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34343"/>
              </a:buClr>
              <a:buFont typeface="Lato"/>
              <a:buNone/>
            </a:pPr>
            <a:r>
              <a:rPr b="1" i="0" lang="en" sz="1600" u="none" cap="none" strike="noStrike">
                <a:solidFill>
                  <a:srgbClr val="434343"/>
                </a:solidFill>
                <a:latin typeface="Lato"/>
                <a:ea typeface="Lato"/>
                <a:cs typeface="Lato"/>
                <a:sym typeface="Lato"/>
              </a:rPr>
              <a:t>Next steps/how to get involved:</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Check out our website</a:t>
            </a:r>
            <a:br>
              <a:rPr b="0" i="0" lang="en" sz="1600" u="none" cap="none" strike="noStrike">
                <a:solidFill>
                  <a:srgbClr val="434343"/>
                </a:solidFill>
                <a:latin typeface="Lato"/>
                <a:ea typeface="Lato"/>
                <a:cs typeface="Lato"/>
                <a:sym typeface="Lato"/>
              </a:rPr>
            </a:br>
            <a:r>
              <a:rPr b="0" i="0" lang="en" sz="1600" u="none" cap="none" strike="noStrike">
                <a:solidFill>
                  <a:srgbClr val="434343"/>
                </a:solidFill>
                <a:latin typeface="Lato"/>
                <a:ea typeface="Lato"/>
                <a:cs typeface="Lato"/>
                <a:sym typeface="Lato"/>
              </a:rPr>
              <a:t>at </a:t>
            </a:r>
            <a:r>
              <a:rPr b="0" i="0" lang="en" sz="1600" u="sng" cap="none" strike="noStrike">
                <a:solidFill>
                  <a:schemeClr val="hlink"/>
                </a:solidFill>
                <a:latin typeface="Lato"/>
                <a:ea typeface="Lato"/>
                <a:cs typeface="Lato"/>
                <a:sym typeface="Lato"/>
                <a:hlinkClick r:id="rId3"/>
              </a:rPr>
              <a:t>www.</a:t>
            </a:r>
            <a:r>
              <a:rPr lang="en" sz="1600" u="sng">
                <a:solidFill>
                  <a:schemeClr val="hlink"/>
                </a:solidFill>
                <a:latin typeface="Lato"/>
                <a:ea typeface="Lato"/>
                <a:cs typeface="Lato"/>
                <a:sym typeface="Lato"/>
                <a:hlinkClick r:id="rId4"/>
              </a:rPr>
              <a:t>maryland</a:t>
            </a:r>
            <a:r>
              <a:rPr i="0" lang="en" sz="1600" u="sng" cap="none" strike="noStrike">
                <a:solidFill>
                  <a:schemeClr val="hlink"/>
                </a:solidFill>
                <a:latin typeface="Lato"/>
                <a:ea typeface="Lato"/>
                <a:cs typeface="Lato"/>
                <a:sym typeface="Lato"/>
                <a:hlinkClick r:id="rId5"/>
              </a:rPr>
              <a:t>mtb.org</a:t>
            </a:r>
            <a:endParaRPr sz="1600">
              <a:solidFill>
                <a:srgbClr val="434343"/>
              </a:solidFill>
              <a:latin typeface="Lato"/>
              <a:ea typeface="Lato"/>
              <a:cs typeface="Lato"/>
              <a:sym typeface="Lato"/>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Sign up for the </a:t>
            </a:r>
            <a:r>
              <a:rPr b="0" i="1" lang="en" sz="1600" u="none" cap="none" strike="noStrike">
                <a:solidFill>
                  <a:srgbClr val="434343"/>
                </a:solidFill>
                <a:latin typeface="Lato"/>
                <a:ea typeface="Lato"/>
                <a:cs typeface="Lato"/>
                <a:sym typeface="Lato"/>
              </a:rPr>
              <a:t>Single Track Times </a:t>
            </a:r>
            <a:r>
              <a:rPr b="0" i="0" lang="en" sz="1600" u="none" cap="none" strike="noStrike">
                <a:solidFill>
                  <a:srgbClr val="434343"/>
                </a:solidFill>
                <a:latin typeface="Lato"/>
                <a:ea typeface="Lato"/>
                <a:cs typeface="Lato"/>
                <a:sym typeface="Lato"/>
              </a:rPr>
              <a:t>newsletter on our website</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Let us know your intentions</a:t>
            </a:r>
            <a:endParaRPr sz="1600">
              <a:solidFill>
                <a:srgbClr val="434343"/>
              </a:solidFill>
              <a:latin typeface="Lato"/>
              <a:ea typeface="Lato"/>
              <a:cs typeface="Lato"/>
              <a:sym typeface="Lato"/>
            </a:endParaRPr>
          </a:p>
          <a:p>
            <a:pPr indent="-330200" lvl="0" marL="457200" marR="0" rtl="0">
              <a:lnSpc>
                <a:spcPct val="100000"/>
              </a:lnSpc>
              <a:spcBef>
                <a:spcPts val="600"/>
              </a:spcBef>
              <a:spcAft>
                <a:spcPts val="0"/>
              </a:spcAft>
              <a:buClr>
                <a:srgbClr val="434343"/>
              </a:buClr>
              <a:buSzPts val="1600"/>
              <a:buFont typeface="Lato"/>
              <a:buChar char="●"/>
            </a:pPr>
            <a:r>
              <a:rPr lang="en" sz="1600">
                <a:solidFill>
                  <a:srgbClr val="434343"/>
                </a:solidFill>
                <a:latin typeface="Lato"/>
                <a:ea typeface="Lato"/>
                <a:cs typeface="Lato"/>
                <a:sym typeface="Lato"/>
              </a:rPr>
              <a:t>Follow us &amp; share with friends!        </a:t>
            </a:r>
            <a:endParaRPr sz="1600">
              <a:solidFill>
                <a:srgbClr val="434343"/>
              </a:solidFill>
              <a:latin typeface="Lato"/>
              <a:ea typeface="Lato"/>
              <a:cs typeface="Lato"/>
              <a:sym typeface="Lato"/>
            </a:endParaRPr>
          </a:p>
          <a:p>
            <a:pPr indent="0" lvl="0" marL="0" marR="0" rtl="0">
              <a:lnSpc>
                <a:spcPct val="100000"/>
              </a:lnSpc>
              <a:spcBef>
                <a:spcPts val="600"/>
              </a:spcBef>
              <a:spcAft>
                <a:spcPts val="0"/>
              </a:spcAft>
              <a:buNone/>
            </a:pPr>
            <a:r>
              <a:t/>
            </a:r>
            <a:endParaRPr b="1" sz="1600">
              <a:solidFill>
                <a:srgbClr val="FF0000"/>
              </a:solidFill>
              <a:latin typeface="Lato"/>
              <a:ea typeface="Lato"/>
              <a:cs typeface="Lato"/>
              <a:sym typeface="Lato"/>
            </a:endParaRPr>
          </a:p>
        </p:txBody>
      </p:sp>
      <p:sp>
        <p:nvSpPr>
          <p:cNvPr id="311" name="Shape 311"/>
          <p:cNvSpPr txBox="1"/>
          <p:nvPr/>
        </p:nvSpPr>
        <p:spPr>
          <a:xfrm>
            <a:off x="8971278" y="3535680"/>
            <a:ext cx="184799" cy="3692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pic>
        <p:nvPicPr>
          <p:cNvPr descr="IMG_0802.jpg" id="312" name="Shape 312"/>
          <p:cNvPicPr preferRelativeResize="0"/>
          <p:nvPr/>
        </p:nvPicPr>
        <p:blipFill rotWithShape="1">
          <a:blip r:embed="rId6">
            <a:alphaModFix/>
          </a:blip>
          <a:srcRect b="22905" l="0" r="0" t="22905"/>
          <a:stretch/>
        </p:blipFill>
        <p:spPr>
          <a:xfrm>
            <a:off x="4852691" y="1012700"/>
            <a:ext cx="4039800" cy="3284400"/>
          </a:xfrm>
          <a:prstGeom prst="rect">
            <a:avLst/>
          </a:prstGeom>
          <a:noFill/>
          <a:ln>
            <a:noFill/>
          </a:ln>
        </p:spPr>
      </p:pic>
      <p:sp>
        <p:nvSpPr>
          <p:cNvPr id="313" name="Shape 313"/>
          <p:cNvSpPr txBox="1"/>
          <p:nvPr/>
        </p:nvSpPr>
        <p:spPr>
          <a:xfrm>
            <a:off x="308144" y="4408046"/>
            <a:ext cx="6732524" cy="5847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34343"/>
              </a:buClr>
              <a:buFont typeface="Lato"/>
              <a:buNone/>
            </a:pPr>
            <a:r>
              <a:rPr b="1" i="0" lang="en" sz="1600" u="none" cap="none" strike="noStrike">
                <a:solidFill>
                  <a:srgbClr val="434343"/>
                </a:solidFill>
                <a:latin typeface="Lato"/>
                <a:ea typeface="Lato"/>
                <a:cs typeface="Lato"/>
                <a:sym typeface="Lato"/>
              </a:rPr>
              <a:t>PRO TIP:  </a:t>
            </a:r>
            <a:r>
              <a:rPr b="0" i="0" lang="en" sz="1600" u="none" cap="none" strike="noStrike">
                <a:solidFill>
                  <a:srgbClr val="434343"/>
                </a:solidFill>
                <a:latin typeface="Lato"/>
                <a:ea typeface="Lato"/>
                <a:cs typeface="Lato"/>
                <a:sym typeface="Lato"/>
              </a:rPr>
              <a:t>Coaches are the heart and soul of NICA.  We need YOU to help us get more kids on bikes!</a:t>
            </a:r>
            <a:endParaRPr/>
          </a:p>
        </p:txBody>
      </p:sp>
      <p:pic>
        <p:nvPicPr>
          <p:cNvPr descr="MD_logo_with_NICA.png" id="314" name="Shape 314"/>
          <p:cNvPicPr preferRelativeResize="0"/>
          <p:nvPr/>
        </p:nvPicPr>
        <p:blipFill>
          <a:blip r:embed="rId7">
            <a:alphaModFix/>
          </a:blip>
          <a:stretch>
            <a:fillRect/>
          </a:stretch>
        </p:blipFill>
        <p:spPr>
          <a:xfrm>
            <a:off x="7002081" y="4303875"/>
            <a:ext cx="2034571" cy="839626"/>
          </a:xfrm>
          <a:prstGeom prst="rect">
            <a:avLst/>
          </a:prstGeom>
          <a:noFill/>
          <a:ln>
            <a:noFill/>
          </a:ln>
        </p:spPr>
      </p:pic>
      <p:pic>
        <p:nvPicPr>
          <p:cNvPr id="315" name="Shape 315"/>
          <p:cNvPicPr preferRelativeResize="0"/>
          <p:nvPr/>
        </p:nvPicPr>
        <p:blipFill>
          <a:blip r:embed="rId8">
            <a:alphaModFix/>
          </a:blip>
          <a:stretch>
            <a:fillRect/>
          </a:stretch>
        </p:blipFill>
        <p:spPr>
          <a:xfrm>
            <a:off x="1398942" y="3347249"/>
            <a:ext cx="1868175" cy="1117775"/>
          </a:xfrm>
          <a:prstGeom prst="rect">
            <a:avLst/>
          </a:prstGeom>
          <a:noFill/>
          <a:ln>
            <a:noFill/>
          </a:ln>
        </p:spPr>
      </p:pic>
      <p:sp>
        <p:nvSpPr>
          <p:cNvPr id="316" name="Shape 316"/>
          <p:cNvSpPr txBox="1"/>
          <p:nvPr/>
        </p:nvSpPr>
        <p:spPr>
          <a:xfrm>
            <a:off x="1200388" y="4038750"/>
            <a:ext cx="2265300" cy="369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1800"/>
              <a:t>@marylandmtb</a:t>
            </a:r>
            <a:endParaRPr b="1"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Shape 321"/>
          <p:cNvSpPr txBox="1"/>
          <p:nvPr>
            <p:ph type="title"/>
          </p:nvPr>
        </p:nvSpPr>
        <p:spPr>
          <a:xfrm>
            <a:off x="457200" y="0"/>
            <a:ext cx="8229600" cy="814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4000">
                <a:solidFill>
                  <a:srgbClr val="378EDA"/>
                </a:solidFill>
                <a:latin typeface="Lato"/>
                <a:ea typeface="Lato"/>
                <a:cs typeface="Lato"/>
                <a:sym typeface="Lato"/>
              </a:rPr>
              <a:t>NICA is about more than riding bikes</a:t>
            </a:r>
            <a:endParaRPr/>
          </a:p>
        </p:txBody>
      </p:sp>
      <p:pic>
        <p:nvPicPr>
          <p:cNvPr descr="MD_logo_with_NICA.png" id="322" name="Shape 322"/>
          <p:cNvPicPr preferRelativeResize="0"/>
          <p:nvPr/>
        </p:nvPicPr>
        <p:blipFill>
          <a:blip r:embed="rId3">
            <a:alphaModFix/>
          </a:blip>
          <a:stretch>
            <a:fillRect/>
          </a:stretch>
        </p:blipFill>
        <p:spPr>
          <a:xfrm>
            <a:off x="7043756" y="4303875"/>
            <a:ext cx="2034571" cy="839626"/>
          </a:xfrm>
          <a:prstGeom prst="rect">
            <a:avLst/>
          </a:prstGeom>
          <a:noFill/>
          <a:ln>
            <a:noFill/>
          </a:ln>
        </p:spPr>
      </p:pic>
      <p:sp>
        <p:nvSpPr>
          <p:cNvPr descr="To learn more about the NorCal High School Cycling League and their mission to get #morekidsonbikes, visit www.norcalmtb.org" id="323" name="Shape 323" title="I Play Biking">
            <a:hlinkClick r:id="rId4"/>
          </p:cNvPr>
          <p:cNvSpPr/>
          <p:nvPr/>
        </p:nvSpPr>
        <p:spPr>
          <a:xfrm>
            <a:off x="327475" y="638575"/>
            <a:ext cx="6006566" cy="4504925"/>
          </a:xfrm>
          <a:prstGeom prst="rect">
            <a:avLst/>
          </a:prstGeom>
          <a:blipFill>
            <a:blip r:embed="rId5">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27" name="Shape 327"/>
        <p:cNvGrpSpPr/>
        <p:nvPr/>
      </p:nvGrpSpPr>
      <p:grpSpPr>
        <a:xfrm>
          <a:off x="0" y="0"/>
          <a:ext cx="0" cy="0"/>
          <a:chOff x="0" y="0"/>
          <a:chExt cx="0" cy="0"/>
        </a:xfrm>
      </p:grpSpPr>
      <p:pic>
        <p:nvPicPr>
          <p:cNvPr descr="IMG_1325.jpg" id="328" name="Shape 328"/>
          <p:cNvPicPr preferRelativeResize="0"/>
          <p:nvPr/>
        </p:nvPicPr>
        <p:blipFill rotWithShape="1">
          <a:blip r:embed="rId3">
            <a:alphaModFix/>
          </a:blip>
          <a:srcRect b="0" l="9510" r="0" t="0"/>
          <a:stretch/>
        </p:blipFill>
        <p:spPr>
          <a:xfrm>
            <a:off x="6084725" y="-200225"/>
            <a:ext cx="3835200" cy="6359025"/>
          </a:xfrm>
          <a:prstGeom prst="rect">
            <a:avLst/>
          </a:prstGeom>
          <a:noFill/>
          <a:ln>
            <a:noFill/>
          </a:ln>
        </p:spPr>
      </p:pic>
      <p:pic>
        <p:nvPicPr>
          <p:cNvPr descr="IMG_1302.jpg" id="329" name="Shape 329"/>
          <p:cNvPicPr preferRelativeResize="0"/>
          <p:nvPr/>
        </p:nvPicPr>
        <p:blipFill>
          <a:blip r:embed="rId4">
            <a:alphaModFix/>
          </a:blip>
          <a:stretch>
            <a:fillRect/>
          </a:stretch>
        </p:blipFill>
        <p:spPr>
          <a:xfrm>
            <a:off x="2656569" y="0"/>
            <a:ext cx="3428163" cy="5143501"/>
          </a:xfrm>
          <a:prstGeom prst="rect">
            <a:avLst/>
          </a:prstGeom>
          <a:noFill/>
          <a:ln>
            <a:noFill/>
          </a:ln>
        </p:spPr>
      </p:pic>
      <p:pic>
        <p:nvPicPr>
          <p:cNvPr descr="IMG_7963.jpg" id="330" name="Shape 330"/>
          <p:cNvPicPr preferRelativeResize="0"/>
          <p:nvPr/>
        </p:nvPicPr>
        <p:blipFill rotWithShape="1">
          <a:blip r:embed="rId5">
            <a:alphaModFix/>
          </a:blip>
          <a:srcRect b="0" l="0" r="9099" t="0"/>
          <a:stretch/>
        </p:blipFill>
        <p:spPr>
          <a:xfrm>
            <a:off x="-1" y="0"/>
            <a:ext cx="3116124" cy="5143501"/>
          </a:xfrm>
          <a:prstGeom prst="rect">
            <a:avLst/>
          </a:prstGeom>
          <a:noFill/>
          <a:ln>
            <a:noFill/>
          </a:ln>
        </p:spPr>
      </p:pic>
      <p:sp>
        <p:nvSpPr>
          <p:cNvPr id="331" name="Shape 331"/>
          <p:cNvSpPr/>
          <p:nvPr/>
        </p:nvSpPr>
        <p:spPr>
          <a:xfrm>
            <a:off x="680720" y="2103117"/>
            <a:ext cx="8463299" cy="548699"/>
          </a:xfrm>
          <a:prstGeom prst="rect">
            <a:avLst/>
          </a:prstGeom>
          <a:solidFill>
            <a:schemeClr val="dk1">
              <a:alpha val="34901"/>
            </a:schemeClr>
          </a:solidFill>
          <a:ln cap="flat" cmpd="sng" w="9525">
            <a:solidFill>
              <a:srgbClr val="4A7DBB"/>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Lato"/>
              <a:buNone/>
            </a:pPr>
            <a:r>
              <a:rPr b="0" i="0" lang="en" sz="2800" u="none" cap="none" strike="noStrike">
                <a:solidFill>
                  <a:schemeClr val="lt1"/>
                </a:solidFill>
                <a:latin typeface="Lato"/>
                <a:ea typeface="Lato"/>
                <a:cs typeface="Lato"/>
                <a:sym typeface="Lato"/>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ph idx="1" type="subTitle"/>
          </p:nvPr>
        </p:nvSpPr>
        <p:spPr>
          <a:xfrm>
            <a:off x="311700" y="2872331"/>
            <a:ext cx="8520599"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2"/>
              </a:buClr>
              <a:buFont typeface="Short Stack"/>
              <a:buNone/>
            </a:pPr>
            <a:r>
              <a:rPr b="1" lang="en" sz="6000">
                <a:solidFill>
                  <a:srgbClr val="351C75"/>
                </a:solidFill>
                <a:latin typeface="Lato"/>
                <a:ea typeface="Lato"/>
                <a:cs typeface="Lato"/>
                <a:sym typeface="Lato"/>
              </a:rPr>
              <a:t>(mini)</a:t>
            </a:r>
            <a:r>
              <a:rPr b="1" i="0" lang="en" sz="6000" u="none" cap="none" strike="noStrike">
                <a:solidFill>
                  <a:srgbClr val="351C75"/>
                </a:solidFill>
                <a:latin typeface="Lato"/>
                <a:ea typeface="Lato"/>
                <a:cs typeface="Lato"/>
                <a:sym typeface="Lato"/>
              </a:rPr>
              <a:t>Dirt Tour</a:t>
            </a:r>
            <a:endParaRPr/>
          </a:p>
          <a:p>
            <a:pPr indent="0" lvl="0" marL="0" marR="0" rtl="0" algn="ctr">
              <a:lnSpc>
                <a:spcPct val="100000"/>
              </a:lnSpc>
              <a:spcBef>
                <a:spcPts val="600"/>
              </a:spcBef>
              <a:spcAft>
                <a:spcPts val="0"/>
              </a:spcAft>
              <a:buClr>
                <a:schemeClr val="dk2"/>
              </a:buClr>
              <a:buFont typeface="Short Stack"/>
              <a:buNone/>
            </a:pPr>
            <a:r>
              <a:rPr b="0" i="0" lang="en" sz="2400" u="none" cap="none" strike="noStrike">
                <a:solidFill>
                  <a:srgbClr val="351C75"/>
                </a:solidFill>
                <a:latin typeface="Lato"/>
                <a:ea typeface="Lato"/>
                <a:cs typeface="Lato"/>
                <a:sym typeface="Lato"/>
              </a:rPr>
              <a:t>The “dirt” on NICA, the MD league, </a:t>
            </a:r>
            <a:endParaRPr/>
          </a:p>
          <a:p>
            <a:pPr indent="0" lvl="0" marL="0" marR="0" rtl="0" algn="ctr">
              <a:lnSpc>
                <a:spcPct val="100000"/>
              </a:lnSpc>
              <a:spcBef>
                <a:spcPts val="0"/>
              </a:spcBef>
              <a:spcAft>
                <a:spcPts val="0"/>
              </a:spcAft>
              <a:buClr>
                <a:schemeClr val="dk2"/>
              </a:buClr>
              <a:buFont typeface="Short Stack"/>
              <a:buNone/>
            </a:pPr>
            <a:r>
              <a:rPr b="0" i="0" lang="en" sz="2400" u="none" cap="none" strike="noStrike">
                <a:solidFill>
                  <a:srgbClr val="351C75"/>
                </a:solidFill>
                <a:latin typeface="Lato"/>
                <a:ea typeface="Lato"/>
                <a:cs typeface="Lato"/>
                <a:sym typeface="Lato"/>
              </a:rPr>
              <a:t>teams and coaching</a:t>
            </a:r>
            <a:endParaRPr/>
          </a:p>
        </p:txBody>
      </p:sp>
      <p:pic>
        <p:nvPicPr>
          <p:cNvPr descr="Screen Shot 2017-11-06 at 9.23.49 AM.png" id="195" name="Shape 195"/>
          <p:cNvPicPr preferRelativeResize="0"/>
          <p:nvPr/>
        </p:nvPicPr>
        <p:blipFill rotWithShape="1">
          <a:blip r:embed="rId3">
            <a:alphaModFix/>
          </a:blip>
          <a:srcRect b="18249" l="0" r="0" t="18249"/>
          <a:stretch/>
        </p:blipFill>
        <p:spPr>
          <a:xfrm>
            <a:off x="0" y="360785"/>
            <a:ext cx="9144000" cy="239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457200" y="0"/>
            <a:ext cx="8229600" cy="81449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b="0" i="0" lang="en" sz="4000" u="none" cap="none" strike="noStrike">
                <a:solidFill>
                  <a:srgbClr val="378EDA"/>
                </a:solidFill>
                <a:latin typeface="Lato"/>
                <a:ea typeface="Lato"/>
                <a:cs typeface="Lato"/>
                <a:sym typeface="Lato"/>
              </a:rPr>
              <a:t>What is NICA?</a:t>
            </a:r>
            <a:endParaRPr/>
          </a:p>
        </p:txBody>
      </p:sp>
      <p:sp>
        <p:nvSpPr>
          <p:cNvPr id="201" name="Shape 201"/>
          <p:cNvSpPr txBox="1"/>
          <p:nvPr/>
        </p:nvSpPr>
        <p:spPr>
          <a:xfrm>
            <a:off x="457200" y="789075"/>
            <a:ext cx="4916616" cy="351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Font typeface="Lato"/>
              <a:buNone/>
            </a:pPr>
            <a:r>
              <a:rPr b="1" i="0" lang="en" sz="1800" u="none" cap="none" strike="noStrike">
                <a:solidFill>
                  <a:srgbClr val="3F3F3F"/>
                </a:solidFill>
                <a:latin typeface="Lato"/>
                <a:ea typeface="Lato"/>
                <a:cs typeface="Lato"/>
                <a:sym typeface="Lato"/>
              </a:rPr>
              <a:t>The National Interscholastic Cycling Association (NICA) </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3F3F3F"/>
                </a:solidFill>
                <a:latin typeface="Lato"/>
                <a:ea typeface="Lato"/>
                <a:cs typeface="Lato"/>
                <a:sym typeface="Lato"/>
              </a:rPr>
              <a:t>A youth development organization</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3F3F3F"/>
                </a:solidFill>
                <a:latin typeface="Lato"/>
                <a:ea typeface="Lato"/>
                <a:cs typeface="Lato"/>
                <a:sym typeface="Lato"/>
              </a:rPr>
              <a:t>Promotes mountain bike racing for grades 6-12</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3F3F3F"/>
                </a:solidFill>
                <a:latin typeface="Lato"/>
                <a:ea typeface="Lato"/>
                <a:cs typeface="Lato"/>
                <a:sym typeface="Lato"/>
              </a:rPr>
              <a:t>Formed in 2009</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3F3F3F"/>
                </a:solidFill>
                <a:latin typeface="Lato"/>
                <a:ea typeface="Lato"/>
                <a:cs typeface="Lato"/>
                <a:sym typeface="Lato"/>
              </a:rPr>
              <a:t>Now </a:t>
            </a:r>
            <a:r>
              <a:rPr lang="en" sz="1600">
                <a:solidFill>
                  <a:srgbClr val="3F3F3F"/>
                </a:solidFill>
                <a:latin typeface="Lato"/>
                <a:ea typeface="Lato"/>
                <a:cs typeface="Lato"/>
                <a:sym typeface="Lato"/>
              </a:rPr>
              <a:t>22</a:t>
            </a:r>
            <a:r>
              <a:rPr b="0" i="0" lang="en" sz="1600" u="none" cap="none" strike="noStrike">
                <a:solidFill>
                  <a:srgbClr val="3F3F3F"/>
                </a:solidFill>
                <a:latin typeface="Lato"/>
                <a:ea typeface="Lato"/>
                <a:cs typeface="Lato"/>
                <a:sym typeface="Lato"/>
              </a:rPr>
              <a:t> leagues in </a:t>
            </a:r>
            <a:r>
              <a:rPr lang="en" sz="1600">
                <a:solidFill>
                  <a:srgbClr val="3F3F3F"/>
                </a:solidFill>
                <a:latin typeface="Lato"/>
                <a:ea typeface="Lato"/>
                <a:cs typeface="Lato"/>
                <a:sym typeface="Lato"/>
              </a:rPr>
              <a:t>21</a:t>
            </a:r>
            <a:r>
              <a:rPr b="0" i="0" lang="en" sz="1600" u="none" cap="none" strike="noStrike">
                <a:solidFill>
                  <a:srgbClr val="3F3F3F"/>
                </a:solidFill>
                <a:latin typeface="Lato"/>
                <a:ea typeface="Lato"/>
                <a:cs typeface="Lato"/>
                <a:sym typeface="Lato"/>
              </a:rPr>
              <a:t> states </a:t>
            </a:r>
            <a:endParaRPr/>
          </a:p>
          <a:p>
            <a:pPr indent="-330200" lvl="0" marL="457200" marR="0" rtl="0" algn="l">
              <a:lnSpc>
                <a:spcPct val="130000"/>
              </a:lnSpc>
              <a:spcBef>
                <a:spcPts val="600"/>
              </a:spcBef>
              <a:spcAft>
                <a:spcPts val="0"/>
              </a:spcAft>
              <a:buClr>
                <a:srgbClr val="434343"/>
              </a:buClr>
              <a:buSzPts val="1600"/>
              <a:buFont typeface="Lato"/>
              <a:buChar char="●"/>
            </a:pPr>
            <a:r>
              <a:rPr lang="en" sz="1600">
                <a:solidFill>
                  <a:srgbClr val="3F3F3F"/>
                </a:solidFill>
                <a:latin typeface="Lato"/>
                <a:ea typeface="Lato"/>
                <a:cs typeface="Lato"/>
                <a:sym typeface="Lato"/>
              </a:rPr>
              <a:t>15</a:t>
            </a:r>
            <a:r>
              <a:rPr b="0" i="0" lang="en" sz="1600" u="none" cap="none" strike="noStrike">
                <a:solidFill>
                  <a:srgbClr val="3F3F3F"/>
                </a:solidFill>
                <a:latin typeface="Lato"/>
                <a:ea typeface="Lato"/>
                <a:cs typeface="Lato"/>
                <a:sym typeface="Lato"/>
              </a:rPr>
              <a:t>,</a:t>
            </a:r>
            <a:r>
              <a:rPr lang="en" sz="1600">
                <a:solidFill>
                  <a:srgbClr val="3F3F3F"/>
                </a:solidFill>
                <a:latin typeface="Lato"/>
                <a:ea typeface="Lato"/>
                <a:cs typeface="Lato"/>
                <a:sym typeface="Lato"/>
              </a:rPr>
              <a:t>000</a:t>
            </a:r>
            <a:r>
              <a:rPr b="0" i="0" lang="en" sz="1600" u="none" cap="none" strike="noStrike">
                <a:solidFill>
                  <a:srgbClr val="3F3F3F"/>
                </a:solidFill>
                <a:latin typeface="Lato"/>
                <a:ea typeface="Lato"/>
                <a:cs typeface="Lato"/>
                <a:sym typeface="Lato"/>
              </a:rPr>
              <a:t> student-athletes in 201</a:t>
            </a:r>
            <a:r>
              <a:rPr lang="en" sz="1600">
                <a:solidFill>
                  <a:srgbClr val="3F3F3F"/>
                </a:solidFill>
                <a:latin typeface="Lato"/>
                <a:ea typeface="Lato"/>
                <a:cs typeface="Lato"/>
                <a:sym typeface="Lato"/>
              </a:rPr>
              <a:t>7</a:t>
            </a:r>
            <a:endParaRPr sz="1600">
              <a:solidFill>
                <a:srgbClr val="3F3F3F"/>
              </a:solidFill>
              <a:latin typeface="Lato"/>
              <a:ea typeface="Lato"/>
              <a:cs typeface="Lato"/>
              <a:sym typeface="Lato"/>
            </a:endParaRPr>
          </a:p>
          <a:p>
            <a:pPr indent="-330200" lvl="0" marL="457200" marR="0" rtl="0" algn="l">
              <a:lnSpc>
                <a:spcPct val="130000"/>
              </a:lnSpc>
              <a:spcBef>
                <a:spcPts val="600"/>
              </a:spcBef>
              <a:spcAft>
                <a:spcPts val="0"/>
              </a:spcAft>
              <a:buClr>
                <a:srgbClr val="3F3F3F"/>
              </a:buClr>
              <a:buSzPts val="1600"/>
              <a:buFont typeface="Lato"/>
              <a:buChar char="●"/>
            </a:pPr>
            <a:r>
              <a:rPr lang="en" sz="1600">
                <a:solidFill>
                  <a:srgbClr val="3F3F3F"/>
                </a:solidFill>
                <a:latin typeface="Lato"/>
                <a:ea typeface="Lato"/>
                <a:cs typeface="Lato"/>
                <a:sym typeface="Lato"/>
              </a:rPr>
              <a:t>6,290 coaches and 10,000 volunteers!</a:t>
            </a:r>
            <a:endParaRPr sz="1600">
              <a:solidFill>
                <a:srgbClr val="3F3F3F"/>
              </a:solidFill>
              <a:latin typeface="Lato"/>
              <a:ea typeface="Lato"/>
              <a:cs typeface="Lato"/>
              <a:sym typeface="Lato"/>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sng" cap="none" strike="noStrike">
                <a:solidFill>
                  <a:schemeClr val="hlink"/>
                </a:solidFill>
                <a:latin typeface="Lato"/>
                <a:ea typeface="Lato"/>
                <a:cs typeface="Lato"/>
                <a:sym typeface="Lato"/>
                <a:hlinkClick r:id="rId3"/>
              </a:rPr>
              <a:t>www.nationalmtb.org</a:t>
            </a:r>
            <a:endParaRPr/>
          </a:p>
          <a:p>
            <a:pPr indent="0" lvl="0" marL="0" marR="0" rtl="0" algn="l">
              <a:lnSpc>
                <a:spcPct val="150000"/>
              </a:lnSpc>
              <a:spcBef>
                <a:spcPts val="1728"/>
              </a:spcBef>
              <a:spcAft>
                <a:spcPts val="0"/>
              </a:spcAft>
              <a:buClr>
                <a:srgbClr val="000000"/>
              </a:buClr>
              <a:buFont typeface="Arial"/>
              <a:buNone/>
            </a:pPr>
            <a:r>
              <a:t/>
            </a:r>
            <a:endParaRPr b="0" i="0" sz="1800" u="none" cap="none" strike="noStrike">
              <a:solidFill>
                <a:srgbClr val="434343"/>
              </a:solidFill>
              <a:latin typeface="Lato"/>
              <a:ea typeface="Lato"/>
              <a:cs typeface="Lato"/>
              <a:sym typeface="Lato"/>
            </a:endParaRPr>
          </a:p>
        </p:txBody>
      </p:sp>
      <p:sp>
        <p:nvSpPr>
          <p:cNvPr id="202" name="Shape 202"/>
          <p:cNvSpPr txBox="1"/>
          <p:nvPr/>
        </p:nvSpPr>
        <p:spPr>
          <a:xfrm>
            <a:off x="8971278" y="3535680"/>
            <a:ext cx="184799" cy="3692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pic>
        <p:nvPicPr>
          <p:cNvPr id="203" name="Shape 203"/>
          <p:cNvPicPr preferRelativeResize="0"/>
          <p:nvPr/>
        </p:nvPicPr>
        <p:blipFill rotWithShape="1">
          <a:blip r:embed="rId4">
            <a:alphaModFix/>
          </a:blip>
          <a:srcRect b="0" l="0" r="0" t="0"/>
          <a:stretch/>
        </p:blipFill>
        <p:spPr>
          <a:xfrm>
            <a:off x="5373816" y="754874"/>
            <a:ext cx="3597463" cy="3456498"/>
          </a:xfrm>
          <a:prstGeom prst="rect">
            <a:avLst/>
          </a:prstGeom>
          <a:noFill/>
          <a:ln>
            <a:noFill/>
          </a:ln>
        </p:spPr>
      </p:pic>
      <p:pic>
        <p:nvPicPr>
          <p:cNvPr descr="MD_logo_with_NICA.png" id="204" name="Shape 204"/>
          <p:cNvPicPr preferRelativeResize="0"/>
          <p:nvPr/>
        </p:nvPicPr>
        <p:blipFill>
          <a:blip r:embed="rId5">
            <a:alphaModFix/>
          </a:blip>
          <a:stretch>
            <a:fillRect/>
          </a:stretch>
        </p:blipFill>
        <p:spPr>
          <a:xfrm>
            <a:off x="7043756" y="4303875"/>
            <a:ext cx="2034571" cy="839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Shape 209"/>
          <p:cNvSpPr txBox="1"/>
          <p:nvPr>
            <p:ph type="title"/>
          </p:nvPr>
        </p:nvSpPr>
        <p:spPr>
          <a:xfrm>
            <a:off x="457200" y="0"/>
            <a:ext cx="8229600" cy="81449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lang="en" sz="4000">
                <a:solidFill>
                  <a:srgbClr val="007DC3"/>
                </a:solidFill>
                <a:latin typeface="Lato"/>
                <a:ea typeface="Lato"/>
                <a:cs typeface="Lato"/>
                <a:sym typeface="Lato"/>
              </a:rPr>
              <a:t>Guided by 5 </a:t>
            </a:r>
            <a:r>
              <a:rPr b="0" i="0" lang="en" sz="4000" u="none" cap="none" strike="noStrike">
                <a:solidFill>
                  <a:srgbClr val="007DC3"/>
                </a:solidFill>
                <a:latin typeface="Lato"/>
                <a:ea typeface="Lato"/>
                <a:cs typeface="Lato"/>
                <a:sym typeface="Lato"/>
              </a:rPr>
              <a:t>Core </a:t>
            </a:r>
            <a:r>
              <a:rPr lang="en" sz="4000">
                <a:solidFill>
                  <a:srgbClr val="007DC3"/>
                </a:solidFill>
                <a:latin typeface="Lato"/>
                <a:ea typeface="Lato"/>
                <a:cs typeface="Lato"/>
                <a:sym typeface="Lato"/>
              </a:rPr>
              <a:t>V</a:t>
            </a:r>
            <a:r>
              <a:rPr b="0" i="0" lang="en" sz="4000" u="none" cap="none" strike="noStrike">
                <a:solidFill>
                  <a:srgbClr val="007DC3"/>
                </a:solidFill>
                <a:latin typeface="Lato"/>
                <a:ea typeface="Lato"/>
                <a:cs typeface="Lato"/>
                <a:sym typeface="Lato"/>
              </a:rPr>
              <a:t>alues </a:t>
            </a:r>
            <a:endParaRPr/>
          </a:p>
        </p:txBody>
      </p:sp>
      <p:sp>
        <p:nvSpPr>
          <p:cNvPr id="210" name="Shape 210"/>
          <p:cNvSpPr txBox="1"/>
          <p:nvPr/>
        </p:nvSpPr>
        <p:spPr>
          <a:xfrm>
            <a:off x="457200" y="1012712"/>
            <a:ext cx="4267197" cy="351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34343"/>
              </a:buClr>
              <a:buFont typeface="Lato"/>
              <a:buNone/>
            </a:pPr>
            <a:r>
              <a:rPr b="1" i="0" lang="en" sz="1800" u="none" cap="none" strike="noStrike">
                <a:solidFill>
                  <a:srgbClr val="434343"/>
                </a:solidFill>
                <a:latin typeface="Lato"/>
                <a:ea typeface="Lato"/>
                <a:cs typeface="Lato"/>
                <a:sym typeface="Lato"/>
              </a:rPr>
              <a:t>NICA is a character building organization</a:t>
            </a:r>
            <a:endParaRPr b="1" i="0" sz="1800" u="none" cap="none" strike="noStrike">
              <a:solidFill>
                <a:srgbClr val="434343"/>
              </a:solidFill>
              <a:latin typeface="Lato"/>
              <a:ea typeface="Lato"/>
              <a:cs typeface="Lato"/>
              <a:sym typeface="Lato"/>
            </a:endParaRPr>
          </a:p>
          <a:p>
            <a:pPr indent="0" lvl="0" marL="0" marR="0" rtl="0" algn="l">
              <a:lnSpc>
                <a:spcPct val="100000"/>
              </a:lnSpc>
              <a:spcBef>
                <a:spcPts val="0"/>
              </a:spcBef>
              <a:spcAft>
                <a:spcPts val="0"/>
              </a:spcAft>
              <a:buClr>
                <a:srgbClr val="434343"/>
              </a:buClr>
              <a:buFont typeface="Lato"/>
              <a:buNone/>
            </a:pPr>
            <a:r>
              <a:t/>
            </a:r>
            <a:endParaRPr b="1" sz="1800">
              <a:solidFill>
                <a:srgbClr val="434343"/>
              </a:solidFill>
              <a:latin typeface="Lato"/>
              <a:ea typeface="Lato"/>
              <a:cs typeface="Lato"/>
              <a:sym typeface="Lato"/>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Inclusive </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Equal</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Strong Body </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Strong Mind</a:t>
            </a:r>
            <a:endParaRPr/>
          </a:p>
          <a:p>
            <a:pPr indent="-330200" lvl="0" marL="457200" marR="0" rtl="0" algn="l">
              <a:lnSpc>
                <a:spcPct val="130000"/>
              </a:lnSpc>
              <a:spcBef>
                <a:spcPts val="600"/>
              </a:spcBef>
              <a:spcAft>
                <a:spcPts val="0"/>
              </a:spcAft>
              <a:buClr>
                <a:srgbClr val="434343"/>
              </a:buClr>
              <a:buSzPts val="1600"/>
              <a:buFont typeface="Lato"/>
              <a:buChar char="●"/>
            </a:pPr>
            <a:r>
              <a:rPr b="0" i="0" lang="en" sz="1600" u="none" cap="none" strike="noStrike">
                <a:solidFill>
                  <a:srgbClr val="434343"/>
                </a:solidFill>
                <a:latin typeface="Lato"/>
                <a:ea typeface="Lato"/>
                <a:cs typeface="Lato"/>
                <a:sym typeface="Lato"/>
              </a:rPr>
              <a:t>Strong Character</a:t>
            </a:r>
            <a:br>
              <a:rPr b="0" i="0" lang="en" sz="1600" u="none" cap="none" strike="noStrike">
                <a:solidFill>
                  <a:srgbClr val="434343"/>
                </a:solidFill>
                <a:latin typeface="Lato"/>
                <a:ea typeface="Lato"/>
                <a:cs typeface="Lato"/>
                <a:sym typeface="Lato"/>
              </a:rPr>
            </a:br>
            <a:endParaRPr b="0" i="0" sz="1600" u="none" cap="none" strike="noStrike">
              <a:solidFill>
                <a:srgbClr val="434343"/>
              </a:solidFill>
              <a:latin typeface="Lato"/>
              <a:ea typeface="Lato"/>
              <a:cs typeface="Lato"/>
              <a:sym typeface="Lato"/>
            </a:endParaRPr>
          </a:p>
        </p:txBody>
      </p:sp>
      <p:sp>
        <p:nvSpPr>
          <p:cNvPr id="211" name="Shape 211"/>
          <p:cNvSpPr txBox="1"/>
          <p:nvPr/>
        </p:nvSpPr>
        <p:spPr>
          <a:xfrm>
            <a:off x="8971278" y="3535680"/>
            <a:ext cx="184799" cy="3692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sp>
        <p:nvSpPr>
          <p:cNvPr id="212" name="Shape 212"/>
          <p:cNvSpPr txBox="1"/>
          <p:nvPr/>
        </p:nvSpPr>
        <p:spPr>
          <a:xfrm>
            <a:off x="321980" y="4409032"/>
            <a:ext cx="6502201" cy="5847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Font typeface="Arial"/>
              <a:buNone/>
            </a:pPr>
            <a:r>
              <a:rPr b="1" i="0" lang="en" sz="1600" u="none" cap="none" strike="noStrike">
                <a:solidFill>
                  <a:srgbClr val="404040"/>
                </a:solidFill>
                <a:latin typeface="Lato"/>
                <a:ea typeface="Lato"/>
                <a:cs typeface="Lato"/>
                <a:sym typeface="Lato"/>
              </a:rPr>
              <a:t>PRO TIP:</a:t>
            </a:r>
            <a:r>
              <a:rPr b="0" i="0" lang="en" sz="1600" u="none" cap="none" strike="noStrike">
                <a:solidFill>
                  <a:srgbClr val="404040"/>
                </a:solidFill>
                <a:latin typeface="Lato"/>
                <a:ea typeface="Lato"/>
                <a:cs typeface="Lato"/>
                <a:sym typeface="Lato"/>
              </a:rPr>
              <a:t>  </a:t>
            </a:r>
            <a:r>
              <a:rPr lang="en" sz="1600">
                <a:solidFill>
                  <a:srgbClr val="404040"/>
                </a:solidFill>
                <a:latin typeface="Lato"/>
                <a:ea typeface="Lato"/>
                <a:cs typeface="Lato"/>
                <a:sym typeface="Lato"/>
              </a:rPr>
              <a:t>O</a:t>
            </a:r>
            <a:r>
              <a:rPr b="0" i="0" lang="en" sz="1600" u="none" cap="none" strike="noStrike">
                <a:solidFill>
                  <a:srgbClr val="404040"/>
                </a:solidFill>
                <a:latin typeface="Lato"/>
                <a:ea typeface="Lato"/>
                <a:cs typeface="Lato"/>
                <a:sym typeface="Lato"/>
              </a:rPr>
              <a:t>ne-third of NICA student-athletes reported an improvement in GPA as a result of league participation.</a:t>
            </a:r>
            <a:endParaRPr/>
          </a:p>
        </p:txBody>
      </p:sp>
      <p:pic>
        <p:nvPicPr>
          <p:cNvPr id="213" name="Shape 213"/>
          <p:cNvPicPr preferRelativeResize="0"/>
          <p:nvPr/>
        </p:nvPicPr>
        <p:blipFill rotWithShape="1">
          <a:blip r:embed="rId3">
            <a:alphaModFix/>
          </a:blip>
          <a:srcRect b="20468" l="0" r="0" t="6351"/>
          <a:stretch/>
        </p:blipFill>
        <p:spPr>
          <a:xfrm>
            <a:off x="4724400" y="814500"/>
            <a:ext cx="3295251" cy="3335700"/>
          </a:xfrm>
          <a:prstGeom prst="rect">
            <a:avLst/>
          </a:prstGeom>
          <a:noFill/>
          <a:ln>
            <a:noFill/>
          </a:ln>
        </p:spPr>
      </p:pic>
      <p:pic>
        <p:nvPicPr>
          <p:cNvPr descr="MD_logo_with_NICA.png" id="214" name="Shape 214"/>
          <p:cNvPicPr preferRelativeResize="0"/>
          <p:nvPr/>
        </p:nvPicPr>
        <p:blipFill>
          <a:blip r:embed="rId4">
            <a:alphaModFix/>
          </a:blip>
          <a:stretch>
            <a:fillRect/>
          </a:stretch>
        </p:blipFill>
        <p:spPr>
          <a:xfrm>
            <a:off x="7043756" y="4303875"/>
            <a:ext cx="2034571" cy="839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457200" y="0"/>
            <a:ext cx="8229600" cy="81440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b="0" i="0" lang="en" sz="4000" u="none" cap="none" strike="noStrike">
                <a:solidFill>
                  <a:srgbClr val="007DC3"/>
                </a:solidFill>
                <a:latin typeface="Lato"/>
                <a:ea typeface="Lato"/>
                <a:cs typeface="Lato"/>
                <a:sym typeface="Lato"/>
              </a:rPr>
              <a:t>A different sport</a:t>
            </a:r>
            <a:endParaRPr/>
          </a:p>
        </p:txBody>
      </p:sp>
      <p:sp>
        <p:nvSpPr>
          <p:cNvPr id="220" name="Shape 220"/>
          <p:cNvSpPr txBox="1"/>
          <p:nvPr/>
        </p:nvSpPr>
        <p:spPr>
          <a:xfrm>
            <a:off x="457200" y="1012700"/>
            <a:ext cx="3748800" cy="3080400"/>
          </a:xfrm>
          <a:prstGeom prst="rect">
            <a:avLst/>
          </a:prstGeom>
          <a:noFill/>
          <a:ln>
            <a:noFill/>
          </a:ln>
        </p:spPr>
        <p:txBody>
          <a:bodyPr anchorCtr="0" anchor="t" bIns="45700" lIns="91425" spcFirstLastPara="1" rIns="91425" wrap="square" tIns="45700">
            <a:noAutofit/>
          </a:bodyPr>
          <a:lstStyle/>
          <a:p>
            <a:pPr indent="-1587" lvl="0" marL="1587" marR="0" rtl="0" algn="l">
              <a:lnSpc>
                <a:spcPct val="100000"/>
              </a:lnSpc>
              <a:spcBef>
                <a:spcPts val="0"/>
              </a:spcBef>
              <a:spcAft>
                <a:spcPts val="0"/>
              </a:spcAft>
              <a:buClr>
                <a:srgbClr val="7F7F7F"/>
              </a:buClr>
              <a:buFont typeface="Arial"/>
              <a:buNone/>
            </a:pPr>
            <a:r>
              <a:rPr b="1" i="0" lang="en" sz="1800" u="none" cap="none" strike="noStrike">
                <a:solidFill>
                  <a:srgbClr val="434343"/>
                </a:solidFill>
                <a:latin typeface="Lato"/>
                <a:ea typeface="Lato"/>
                <a:cs typeface="Lato"/>
                <a:sym typeface="Lato"/>
              </a:rPr>
              <a:t>Interscholastic mountain biking is:</a:t>
            </a:r>
            <a:endParaRPr b="1" i="0" sz="1800" u="none" cap="none" strike="noStrike">
              <a:solidFill>
                <a:srgbClr val="434343"/>
              </a:solidFill>
              <a:latin typeface="Lato"/>
              <a:ea typeface="Lato"/>
              <a:cs typeface="Lato"/>
              <a:sym typeface="Lato"/>
            </a:endParaRPr>
          </a:p>
          <a:p>
            <a:pPr indent="-1587" lvl="0" marL="1587" marR="0" rtl="0" algn="l">
              <a:lnSpc>
                <a:spcPct val="100000"/>
              </a:lnSpc>
              <a:spcBef>
                <a:spcPts val="0"/>
              </a:spcBef>
              <a:spcAft>
                <a:spcPts val="0"/>
              </a:spcAft>
              <a:buClr>
                <a:srgbClr val="7F7F7F"/>
              </a:buClr>
              <a:buFont typeface="Arial"/>
              <a:buNone/>
            </a:pPr>
            <a:r>
              <a:t/>
            </a:r>
            <a:endParaRPr b="1" sz="1800">
              <a:solidFill>
                <a:srgbClr val="434343"/>
              </a:solidFill>
              <a:latin typeface="Lato"/>
              <a:ea typeface="Lato"/>
              <a:cs typeface="Lato"/>
              <a:sym typeface="Lato"/>
            </a:endParaRPr>
          </a:p>
          <a:p>
            <a:pPr indent="-330200" lvl="0" marL="457200" marR="0" rtl="0" algn="l">
              <a:lnSpc>
                <a:spcPct val="100000"/>
              </a:lnSpc>
              <a:spcBef>
                <a:spcPts val="600"/>
              </a:spcBef>
              <a:spcAft>
                <a:spcPts val="0"/>
              </a:spcAft>
              <a:buClr>
                <a:srgbClr val="434343"/>
              </a:buClr>
              <a:buSzPts val="1600"/>
              <a:buFont typeface="Lato"/>
              <a:buChar char="●"/>
            </a:pPr>
            <a:r>
              <a:rPr b="1" i="0" lang="en" sz="1600" u="none" cap="none" strike="noStrike">
                <a:solidFill>
                  <a:srgbClr val="434343"/>
                </a:solidFill>
                <a:latin typeface="Lato"/>
                <a:ea typeface="Lato"/>
                <a:cs typeface="Lato"/>
                <a:sym typeface="Lato"/>
              </a:rPr>
              <a:t>A team sport </a:t>
            </a:r>
            <a:r>
              <a:rPr b="1" lang="en" sz="1600">
                <a:solidFill>
                  <a:srgbClr val="434343"/>
                </a:solidFill>
                <a:latin typeface="Lato"/>
                <a:ea typeface="Lato"/>
                <a:cs typeface="Lato"/>
                <a:sym typeface="Lato"/>
              </a:rPr>
              <a:t> - you are part of a group - no cuts, no bench, everyone rides</a:t>
            </a:r>
            <a:endParaRPr b="1"/>
          </a:p>
          <a:p>
            <a:pPr indent="-330200" lvl="0" marL="457200" marR="0" rtl="0" algn="l">
              <a:lnSpc>
                <a:spcPct val="100000"/>
              </a:lnSpc>
              <a:spcBef>
                <a:spcPts val="600"/>
              </a:spcBef>
              <a:spcAft>
                <a:spcPts val="0"/>
              </a:spcAft>
              <a:buClr>
                <a:srgbClr val="434343"/>
              </a:buClr>
              <a:buSzPts val="1600"/>
              <a:buFont typeface="Lato"/>
              <a:buChar char="●"/>
            </a:pPr>
            <a:r>
              <a:rPr b="1" i="0" lang="en" sz="1600" u="none" cap="none" strike="noStrike">
                <a:solidFill>
                  <a:srgbClr val="434343"/>
                </a:solidFill>
                <a:latin typeface="Lato"/>
                <a:ea typeface="Lato"/>
                <a:cs typeface="Lato"/>
                <a:sym typeface="Lato"/>
              </a:rPr>
              <a:t>An individual sport </a:t>
            </a:r>
            <a:r>
              <a:rPr b="1" lang="en" sz="1600">
                <a:solidFill>
                  <a:srgbClr val="434343"/>
                </a:solidFill>
                <a:latin typeface="Lato"/>
                <a:ea typeface="Lato"/>
                <a:cs typeface="Lato"/>
                <a:sym typeface="Lato"/>
              </a:rPr>
              <a:t>- only you can turn the pedals</a:t>
            </a:r>
            <a:endParaRPr b="1" sz="1600">
              <a:solidFill>
                <a:srgbClr val="434343"/>
              </a:solidFill>
              <a:latin typeface="Lato"/>
              <a:ea typeface="Lato"/>
              <a:cs typeface="Lato"/>
              <a:sym typeface="Lato"/>
            </a:endParaRPr>
          </a:p>
          <a:p>
            <a:pPr indent="-330200" lvl="0" marL="457200" marR="0" rtl="0" algn="l">
              <a:lnSpc>
                <a:spcPct val="100000"/>
              </a:lnSpc>
              <a:spcBef>
                <a:spcPts val="600"/>
              </a:spcBef>
              <a:spcAft>
                <a:spcPts val="0"/>
              </a:spcAft>
              <a:buClr>
                <a:srgbClr val="434343"/>
              </a:buClr>
              <a:buSzPts val="1600"/>
              <a:buFont typeface="Lato"/>
              <a:buChar char="●"/>
            </a:pPr>
            <a:r>
              <a:rPr b="1" lang="en" sz="1600">
                <a:solidFill>
                  <a:srgbClr val="434343"/>
                </a:solidFill>
                <a:latin typeface="Lato"/>
                <a:ea typeface="Lato"/>
                <a:cs typeface="Lato"/>
                <a:sym typeface="Lato"/>
              </a:rPr>
              <a:t>Community building and character building with shared experiences</a:t>
            </a:r>
            <a:endParaRPr b="1" sz="1600">
              <a:solidFill>
                <a:srgbClr val="434343"/>
              </a:solidFill>
              <a:latin typeface="Lato"/>
              <a:ea typeface="Lato"/>
              <a:cs typeface="Lato"/>
              <a:sym typeface="Lato"/>
            </a:endParaRPr>
          </a:p>
        </p:txBody>
      </p:sp>
      <p:sp>
        <p:nvSpPr>
          <p:cNvPr id="221" name="Shape 221"/>
          <p:cNvSpPr txBox="1"/>
          <p:nvPr/>
        </p:nvSpPr>
        <p:spPr>
          <a:xfrm>
            <a:off x="8971278" y="3535680"/>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sp>
        <p:nvSpPr>
          <p:cNvPr id="222" name="Shape 222"/>
          <p:cNvSpPr txBox="1"/>
          <p:nvPr/>
        </p:nvSpPr>
        <p:spPr>
          <a:xfrm>
            <a:off x="205709" y="4248057"/>
            <a:ext cx="68817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Font typeface="Arial"/>
              <a:buNone/>
            </a:pPr>
            <a:r>
              <a:rPr b="1" i="0" lang="en" sz="1600" u="none" cap="none" strike="noStrike">
                <a:solidFill>
                  <a:srgbClr val="404040"/>
                </a:solidFill>
                <a:latin typeface="Lato"/>
                <a:ea typeface="Lato"/>
                <a:cs typeface="Lato"/>
                <a:sym typeface="Lato"/>
              </a:rPr>
              <a:t>PRO TIP:</a:t>
            </a:r>
            <a:r>
              <a:rPr b="0" i="0" lang="en" sz="1600" u="none" cap="none" strike="noStrike">
                <a:solidFill>
                  <a:srgbClr val="404040"/>
                </a:solidFill>
                <a:latin typeface="Lato"/>
                <a:ea typeface="Lato"/>
                <a:cs typeface="Lato"/>
                <a:sym typeface="Lato"/>
              </a:rPr>
              <a:t>  Mountain biking gives kids who might not be interested in a “mainstream” sport the opportunity to participate in an activity that emphasizes personal growth and life lessons.</a:t>
            </a:r>
            <a:endParaRPr/>
          </a:p>
        </p:txBody>
      </p:sp>
      <p:pic>
        <p:nvPicPr>
          <p:cNvPr descr="2017-04-02 09.23.31.jpg" id="223" name="Shape 223"/>
          <p:cNvPicPr preferRelativeResize="0"/>
          <p:nvPr/>
        </p:nvPicPr>
        <p:blipFill rotWithShape="1">
          <a:blip r:embed="rId3">
            <a:alphaModFix/>
          </a:blip>
          <a:srcRect b="4396" l="0" r="0" t="4396"/>
          <a:stretch/>
        </p:blipFill>
        <p:spPr>
          <a:xfrm>
            <a:off x="4465538" y="871000"/>
            <a:ext cx="4246200" cy="2904600"/>
          </a:xfrm>
          <a:prstGeom prst="rect">
            <a:avLst/>
          </a:prstGeom>
          <a:noFill/>
          <a:ln>
            <a:noFill/>
          </a:ln>
        </p:spPr>
      </p:pic>
      <p:pic>
        <p:nvPicPr>
          <p:cNvPr descr="MD_logo_with_NICA.png" id="224" name="Shape 224"/>
          <p:cNvPicPr preferRelativeResize="0"/>
          <p:nvPr/>
        </p:nvPicPr>
        <p:blipFill>
          <a:blip r:embed="rId4">
            <a:alphaModFix/>
          </a:blip>
          <a:stretch>
            <a:fillRect/>
          </a:stretch>
        </p:blipFill>
        <p:spPr>
          <a:xfrm>
            <a:off x="7043756" y="4303875"/>
            <a:ext cx="2034571" cy="839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title"/>
          </p:nvPr>
        </p:nvSpPr>
        <p:spPr>
          <a:xfrm>
            <a:off x="457200" y="0"/>
            <a:ext cx="8229600" cy="814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lang="en" sz="4000">
                <a:solidFill>
                  <a:srgbClr val="007DC3"/>
                </a:solidFill>
                <a:latin typeface="Lato"/>
                <a:ea typeface="Lato"/>
                <a:cs typeface="Lato"/>
                <a:sym typeface="Lato"/>
              </a:rPr>
              <a:t>But is it safe???</a:t>
            </a:r>
            <a:endParaRPr/>
          </a:p>
        </p:txBody>
      </p:sp>
      <p:sp>
        <p:nvSpPr>
          <p:cNvPr id="230" name="Shape 230"/>
          <p:cNvSpPr txBox="1"/>
          <p:nvPr/>
        </p:nvSpPr>
        <p:spPr>
          <a:xfrm>
            <a:off x="457200" y="827100"/>
            <a:ext cx="3748800" cy="3489300"/>
          </a:xfrm>
          <a:prstGeom prst="rect">
            <a:avLst/>
          </a:prstGeom>
          <a:noFill/>
          <a:ln>
            <a:noFill/>
          </a:ln>
        </p:spPr>
        <p:txBody>
          <a:bodyPr anchorCtr="0" anchor="t" bIns="45700" lIns="91425" spcFirstLastPara="1" rIns="91425" wrap="square" tIns="45700">
            <a:noAutofit/>
          </a:bodyPr>
          <a:lstStyle/>
          <a:p>
            <a:pPr indent="-1587" lvl="0" marL="1587" marR="0" rtl="0" algn="l">
              <a:lnSpc>
                <a:spcPct val="100000"/>
              </a:lnSpc>
              <a:spcBef>
                <a:spcPts val="0"/>
              </a:spcBef>
              <a:spcAft>
                <a:spcPts val="0"/>
              </a:spcAft>
              <a:buClr>
                <a:srgbClr val="7F7F7F"/>
              </a:buClr>
              <a:buFont typeface="Arial"/>
              <a:buNone/>
            </a:pPr>
            <a:r>
              <a:rPr b="1" lang="en" sz="1800">
                <a:solidFill>
                  <a:srgbClr val="434343"/>
                </a:solidFill>
                <a:latin typeface="Lato"/>
                <a:ea typeface="Lato"/>
                <a:cs typeface="Lato"/>
                <a:sym typeface="Lato"/>
              </a:rPr>
              <a:t>Risk Management is PARAMOUNT in NICA programming</a:t>
            </a:r>
            <a:endParaRPr b="1" sz="1800">
              <a:solidFill>
                <a:srgbClr val="434343"/>
              </a:solidFill>
              <a:latin typeface="Lato"/>
              <a:ea typeface="Lato"/>
              <a:cs typeface="Lato"/>
              <a:sym typeface="Lato"/>
            </a:endParaRPr>
          </a:p>
          <a:p>
            <a:pPr indent="-330200" lvl="0" marL="457200" marR="0" rtl="0" algn="l">
              <a:lnSpc>
                <a:spcPct val="100000"/>
              </a:lnSpc>
              <a:spcBef>
                <a:spcPts val="600"/>
              </a:spcBef>
              <a:spcAft>
                <a:spcPts val="0"/>
              </a:spcAft>
              <a:buClr>
                <a:srgbClr val="434343"/>
              </a:buClr>
              <a:buSzPts val="1600"/>
              <a:buFont typeface="Lato"/>
              <a:buChar char="●"/>
            </a:pPr>
            <a:r>
              <a:rPr lang="en" sz="1600">
                <a:solidFill>
                  <a:srgbClr val="434343"/>
                </a:solidFill>
                <a:latin typeface="Lato"/>
                <a:ea typeface="Lato"/>
                <a:cs typeface="Lato"/>
                <a:sym typeface="Lato"/>
              </a:rPr>
              <a:t>Safety governs all activities</a:t>
            </a:r>
            <a:endParaRPr/>
          </a:p>
          <a:p>
            <a:pPr indent="-330200" lvl="0" marL="457200" marR="0" rtl="0" algn="l">
              <a:lnSpc>
                <a:spcPct val="100000"/>
              </a:lnSpc>
              <a:spcBef>
                <a:spcPts val="600"/>
              </a:spcBef>
              <a:spcAft>
                <a:spcPts val="0"/>
              </a:spcAft>
              <a:buClr>
                <a:srgbClr val="434343"/>
              </a:buClr>
              <a:buSzPts val="1600"/>
              <a:buFont typeface="Lato"/>
              <a:buChar char="●"/>
            </a:pPr>
            <a:r>
              <a:rPr lang="en" sz="1600">
                <a:solidFill>
                  <a:srgbClr val="434343"/>
                </a:solidFill>
                <a:latin typeface="Lato"/>
                <a:ea typeface="Lato"/>
                <a:cs typeface="Lato"/>
                <a:sym typeface="Lato"/>
              </a:rPr>
              <a:t>Risk Management training is required for every adult volunteer</a:t>
            </a:r>
            <a:endParaRPr/>
          </a:p>
          <a:p>
            <a:pPr indent="-330200" lvl="0" marL="457200" marR="0" rtl="0" algn="l">
              <a:lnSpc>
                <a:spcPct val="100000"/>
              </a:lnSpc>
              <a:spcBef>
                <a:spcPts val="600"/>
              </a:spcBef>
              <a:spcAft>
                <a:spcPts val="0"/>
              </a:spcAft>
              <a:buClr>
                <a:srgbClr val="434343"/>
              </a:buClr>
              <a:buSzPts val="1600"/>
              <a:buFont typeface="Lato"/>
              <a:buChar char="●"/>
            </a:pPr>
            <a:r>
              <a:rPr lang="en" sz="1600">
                <a:solidFill>
                  <a:srgbClr val="434343"/>
                </a:solidFill>
                <a:latin typeface="Lato"/>
                <a:ea typeface="Lato"/>
                <a:cs typeface="Lato"/>
                <a:sym typeface="Lato"/>
              </a:rPr>
              <a:t>“Ride with respect” theme runs through every league</a:t>
            </a:r>
            <a:endParaRPr sz="1600">
              <a:solidFill>
                <a:srgbClr val="434343"/>
              </a:solidFill>
              <a:latin typeface="Lato"/>
              <a:ea typeface="Lato"/>
              <a:cs typeface="Lato"/>
              <a:sym typeface="Lato"/>
            </a:endParaRPr>
          </a:p>
          <a:p>
            <a:pPr indent="-330200" lvl="0" marL="457200" marR="0" rtl="0" algn="l">
              <a:lnSpc>
                <a:spcPct val="100000"/>
              </a:lnSpc>
              <a:spcBef>
                <a:spcPts val="600"/>
              </a:spcBef>
              <a:spcAft>
                <a:spcPts val="0"/>
              </a:spcAft>
              <a:buClr>
                <a:srgbClr val="434343"/>
              </a:buClr>
              <a:buSzPts val="1600"/>
              <a:buFont typeface="Lato"/>
              <a:buChar char="●"/>
            </a:pPr>
            <a:r>
              <a:rPr lang="en" sz="1600">
                <a:solidFill>
                  <a:srgbClr val="434343"/>
                </a:solidFill>
                <a:latin typeface="Lato"/>
                <a:ea typeface="Lato"/>
                <a:cs typeface="Lato"/>
                <a:sym typeface="Lato"/>
              </a:rPr>
              <a:t>Lower rate of injury than any other interscholastic sport due to strong risk management practices</a:t>
            </a:r>
            <a:endParaRPr sz="1600">
              <a:solidFill>
                <a:srgbClr val="434343"/>
              </a:solidFill>
              <a:latin typeface="Lato"/>
              <a:ea typeface="Lato"/>
              <a:cs typeface="Lato"/>
              <a:sym typeface="Lato"/>
            </a:endParaRPr>
          </a:p>
          <a:p>
            <a:pPr indent="-330200" lvl="0" marL="457200" marR="0" rtl="0" algn="l">
              <a:lnSpc>
                <a:spcPct val="100000"/>
              </a:lnSpc>
              <a:spcBef>
                <a:spcPts val="600"/>
              </a:spcBef>
              <a:spcAft>
                <a:spcPts val="0"/>
              </a:spcAft>
              <a:buClr>
                <a:srgbClr val="434343"/>
              </a:buClr>
              <a:buSzPts val="1600"/>
              <a:buFont typeface="Lato"/>
              <a:buChar char="●"/>
            </a:pPr>
            <a:r>
              <a:rPr lang="en" sz="1600">
                <a:solidFill>
                  <a:srgbClr val="434343"/>
                </a:solidFill>
                <a:latin typeface="Lato"/>
                <a:ea typeface="Lato"/>
                <a:cs typeface="Lato"/>
                <a:sym typeface="Lato"/>
              </a:rPr>
              <a:t>Low impact - limited ROM</a:t>
            </a:r>
            <a:endParaRPr sz="1600">
              <a:solidFill>
                <a:srgbClr val="434343"/>
              </a:solidFill>
              <a:latin typeface="Lato"/>
              <a:ea typeface="Lato"/>
              <a:cs typeface="Lato"/>
              <a:sym typeface="Lato"/>
            </a:endParaRPr>
          </a:p>
        </p:txBody>
      </p:sp>
      <p:sp>
        <p:nvSpPr>
          <p:cNvPr id="231" name="Shape 231"/>
          <p:cNvSpPr txBox="1"/>
          <p:nvPr/>
        </p:nvSpPr>
        <p:spPr>
          <a:xfrm>
            <a:off x="8971278" y="3535680"/>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sp>
        <p:nvSpPr>
          <p:cNvPr id="232" name="Shape 232"/>
          <p:cNvSpPr txBox="1"/>
          <p:nvPr/>
        </p:nvSpPr>
        <p:spPr>
          <a:xfrm>
            <a:off x="205709" y="4248057"/>
            <a:ext cx="68817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Font typeface="Arial"/>
              <a:buNone/>
            </a:pPr>
            <a:r>
              <a:rPr b="1" i="0" lang="en" sz="1600" u="none" cap="none" strike="noStrike">
                <a:solidFill>
                  <a:srgbClr val="404040"/>
                </a:solidFill>
                <a:latin typeface="Lato"/>
                <a:ea typeface="Lato"/>
                <a:cs typeface="Lato"/>
                <a:sym typeface="Lato"/>
              </a:rPr>
              <a:t>PRO TIP:</a:t>
            </a:r>
            <a:r>
              <a:rPr b="0" i="0" lang="en" sz="1600" u="none" cap="none" strike="noStrike">
                <a:solidFill>
                  <a:srgbClr val="404040"/>
                </a:solidFill>
                <a:latin typeface="Lato"/>
                <a:ea typeface="Lato"/>
                <a:cs typeface="Lato"/>
                <a:sym typeface="Lato"/>
              </a:rPr>
              <a:t>  </a:t>
            </a:r>
            <a:r>
              <a:rPr lang="en" sz="1600">
                <a:solidFill>
                  <a:srgbClr val="404040"/>
                </a:solidFill>
                <a:latin typeface="Lato"/>
                <a:ea typeface="Lato"/>
                <a:cs typeface="Lato"/>
                <a:sym typeface="Lato"/>
              </a:rPr>
              <a:t>NICA’s current safety study is the largest injury surveillance program of its kind in the country with more than 250 teams reporting weekly!</a:t>
            </a:r>
            <a:endParaRPr/>
          </a:p>
        </p:txBody>
      </p:sp>
      <p:pic>
        <p:nvPicPr>
          <p:cNvPr descr="MD_logo_with_NICA.png" id="233" name="Shape 233"/>
          <p:cNvPicPr preferRelativeResize="0"/>
          <p:nvPr/>
        </p:nvPicPr>
        <p:blipFill>
          <a:blip r:embed="rId3">
            <a:alphaModFix/>
          </a:blip>
          <a:stretch>
            <a:fillRect/>
          </a:stretch>
        </p:blipFill>
        <p:spPr>
          <a:xfrm>
            <a:off x="7043756" y="4303875"/>
            <a:ext cx="2034571" cy="839626"/>
          </a:xfrm>
          <a:prstGeom prst="rect">
            <a:avLst/>
          </a:prstGeom>
          <a:noFill/>
          <a:ln>
            <a:noFill/>
          </a:ln>
        </p:spPr>
      </p:pic>
      <p:pic>
        <p:nvPicPr>
          <p:cNvPr id="234" name="Shape 234"/>
          <p:cNvPicPr preferRelativeResize="0"/>
          <p:nvPr/>
        </p:nvPicPr>
        <p:blipFill>
          <a:blip r:embed="rId4">
            <a:alphaModFix/>
          </a:blip>
          <a:stretch>
            <a:fillRect/>
          </a:stretch>
        </p:blipFill>
        <p:spPr>
          <a:xfrm>
            <a:off x="4618200" y="399398"/>
            <a:ext cx="4186551" cy="3583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Shape 239"/>
          <p:cNvSpPr txBox="1"/>
          <p:nvPr>
            <p:ph type="title"/>
          </p:nvPr>
        </p:nvSpPr>
        <p:spPr>
          <a:xfrm>
            <a:off x="457200" y="-650"/>
            <a:ext cx="8229600" cy="81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20124D"/>
              </a:buClr>
              <a:buFont typeface="Verdana"/>
              <a:buNone/>
            </a:pPr>
            <a:r>
              <a:rPr b="0" i="0" lang="en" sz="4000" u="none" cap="none" strike="noStrike">
                <a:solidFill>
                  <a:srgbClr val="007DC3"/>
                </a:solidFill>
                <a:latin typeface="Lato"/>
                <a:ea typeface="Lato"/>
                <a:cs typeface="Lato"/>
                <a:sym typeface="Lato"/>
              </a:rPr>
              <a:t>Key NICA facts</a:t>
            </a:r>
            <a:endParaRPr/>
          </a:p>
        </p:txBody>
      </p:sp>
      <p:grpSp>
        <p:nvGrpSpPr>
          <p:cNvPr id="240" name="Shape 240"/>
          <p:cNvGrpSpPr/>
          <p:nvPr/>
        </p:nvGrpSpPr>
        <p:grpSpPr>
          <a:xfrm>
            <a:off x="913343" y="682532"/>
            <a:ext cx="2172301" cy="1752882"/>
            <a:chOff x="457200" y="921157"/>
            <a:chExt cx="2172301" cy="1752882"/>
          </a:xfrm>
        </p:grpSpPr>
        <p:sp>
          <p:nvSpPr>
            <p:cNvPr id="241" name="Shape 241"/>
            <p:cNvSpPr/>
            <p:nvPr/>
          </p:nvSpPr>
          <p:spPr>
            <a:xfrm>
              <a:off x="457200" y="921157"/>
              <a:ext cx="2172301" cy="1752882"/>
            </a:xfrm>
            <a:prstGeom prst="roundRect">
              <a:avLst>
                <a:gd fmla="val 16667" name="adj"/>
              </a:avLst>
            </a:prstGeom>
            <a:solidFill>
              <a:srgbClr val="FF0000"/>
            </a:solidFill>
            <a:ln cap="flat" cmpd="sng" w="9525">
              <a:solidFill>
                <a:srgbClr val="4A7DBA"/>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42" name="Shape 242"/>
            <p:cNvSpPr txBox="1"/>
            <p:nvPr/>
          </p:nvSpPr>
          <p:spPr>
            <a:xfrm>
              <a:off x="554520" y="1055304"/>
              <a:ext cx="1940821" cy="14465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en" sz="3200" u="none" cap="none" strike="noStrike">
                  <a:solidFill>
                    <a:srgbClr val="FFFFFF"/>
                  </a:solidFill>
                  <a:latin typeface="Arial"/>
                  <a:ea typeface="Arial"/>
                  <a:cs typeface="Arial"/>
                  <a:sym typeface="Arial"/>
                </a:rPr>
                <a:t>97% </a:t>
              </a:r>
              <a:endParaRPr/>
            </a:p>
            <a:p>
              <a:pPr indent="0" lvl="0" marL="0" marR="0" rtl="0" algn="ctr">
                <a:lnSpc>
                  <a:spcPct val="100000"/>
                </a:lnSpc>
                <a:spcBef>
                  <a:spcPts val="0"/>
                </a:spcBef>
                <a:spcAft>
                  <a:spcPts val="0"/>
                </a:spcAft>
                <a:buClr>
                  <a:srgbClr val="FFFFFF"/>
                </a:buClr>
                <a:buFont typeface="Arial"/>
                <a:buNone/>
              </a:pPr>
              <a:r>
                <a:rPr b="0" i="0" lang="en" sz="1400" u="none" cap="none" strike="noStrike">
                  <a:solidFill>
                    <a:srgbClr val="FFFFFF"/>
                  </a:solidFill>
                  <a:latin typeface="Arial"/>
                  <a:ea typeface="Arial"/>
                  <a:cs typeface="Arial"/>
                  <a:sym typeface="Arial"/>
                </a:rPr>
                <a:t>of student-athlete</a:t>
              </a:r>
              <a:r>
                <a:rPr lang="en">
                  <a:solidFill>
                    <a:srgbClr val="FFFFFF"/>
                  </a:solidFill>
                </a:rPr>
                <a:t> participants</a:t>
              </a:r>
              <a:r>
                <a:rPr b="0" i="0" lang="en" sz="1400" u="none" cap="none" strike="noStrike">
                  <a:solidFill>
                    <a:srgbClr val="FFFFFF"/>
                  </a:solidFill>
                  <a:latin typeface="Arial"/>
                  <a:ea typeface="Arial"/>
                  <a:cs typeface="Arial"/>
                  <a:sym typeface="Arial"/>
                </a:rPr>
                <a:t> </a:t>
              </a:r>
              <a:r>
                <a:rPr b="1" lang="en">
                  <a:solidFill>
                    <a:srgbClr val="FFFFFF"/>
                  </a:solidFill>
                </a:rPr>
                <a:t>come back</a:t>
              </a:r>
              <a:r>
                <a:rPr lang="en">
                  <a:solidFill>
                    <a:srgbClr val="FFFFFF"/>
                  </a:solidFill>
                </a:rPr>
                <a:t> </a:t>
              </a:r>
              <a:endParaRPr/>
            </a:p>
          </p:txBody>
        </p:sp>
      </p:grpSp>
      <p:grpSp>
        <p:nvGrpSpPr>
          <p:cNvPr id="243" name="Shape 243"/>
          <p:cNvGrpSpPr/>
          <p:nvPr/>
        </p:nvGrpSpPr>
        <p:grpSpPr>
          <a:xfrm>
            <a:off x="913679" y="2542731"/>
            <a:ext cx="2172301" cy="1752882"/>
            <a:chOff x="457535" y="2969159"/>
            <a:chExt cx="2172301" cy="1752882"/>
          </a:xfrm>
        </p:grpSpPr>
        <p:sp>
          <p:nvSpPr>
            <p:cNvPr id="244" name="Shape 244"/>
            <p:cNvSpPr/>
            <p:nvPr/>
          </p:nvSpPr>
          <p:spPr>
            <a:xfrm>
              <a:off x="457535" y="2969159"/>
              <a:ext cx="2172301" cy="1752882"/>
            </a:xfrm>
            <a:prstGeom prst="roundRect">
              <a:avLst>
                <a:gd fmla="val 16667" name="adj"/>
              </a:avLst>
            </a:prstGeom>
            <a:solidFill>
              <a:srgbClr val="2F7ABB"/>
            </a:solidFill>
            <a:ln cap="flat" cmpd="sng" w="9525">
              <a:solidFill>
                <a:srgbClr val="4A7DBA"/>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45" name="Shape 245"/>
            <p:cNvSpPr txBox="1"/>
            <p:nvPr/>
          </p:nvSpPr>
          <p:spPr>
            <a:xfrm>
              <a:off x="563445" y="3013875"/>
              <a:ext cx="1994485" cy="166199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en" sz="3200" u="none" cap="none" strike="noStrike">
                  <a:solidFill>
                    <a:srgbClr val="FFFFFF"/>
                  </a:solidFill>
                  <a:latin typeface="Arial"/>
                  <a:ea typeface="Arial"/>
                  <a:cs typeface="Arial"/>
                  <a:sym typeface="Arial"/>
                </a:rPr>
                <a:t>88%</a:t>
              </a:r>
              <a:endParaRPr/>
            </a:p>
            <a:p>
              <a:pPr indent="0" lvl="0" marL="0" marR="0" rtl="0" algn="ctr">
                <a:lnSpc>
                  <a:spcPct val="100000"/>
                </a:lnSpc>
                <a:spcBef>
                  <a:spcPts val="0"/>
                </a:spcBef>
                <a:spcAft>
                  <a:spcPts val="0"/>
                </a:spcAft>
                <a:buClr>
                  <a:srgbClr val="FFFFFF"/>
                </a:buClr>
                <a:buFont typeface="Arial"/>
                <a:buNone/>
              </a:pPr>
              <a:r>
                <a:rPr b="0" i="0" lang="en" sz="1400" u="none" cap="none" strike="noStrike">
                  <a:solidFill>
                    <a:srgbClr val="FFFFFF"/>
                  </a:solidFill>
                  <a:latin typeface="Arial"/>
                  <a:ea typeface="Arial"/>
                  <a:cs typeface="Arial"/>
                  <a:sym typeface="Arial"/>
                </a:rPr>
                <a:t>of NICA student-athletes report </a:t>
              </a:r>
              <a:r>
                <a:rPr b="1" i="0" lang="en" sz="1400" u="none" cap="none" strike="noStrike">
                  <a:solidFill>
                    <a:srgbClr val="FFFFFF"/>
                  </a:solidFill>
                </a:rPr>
                <a:t>improved fitness</a:t>
              </a:r>
              <a:r>
                <a:rPr b="0" i="0" lang="en" sz="1400" u="none" cap="none" strike="noStrike">
                  <a:solidFill>
                    <a:srgbClr val="FFFFFF"/>
                  </a:solidFill>
                  <a:latin typeface="Arial"/>
                  <a:ea typeface="Arial"/>
                  <a:cs typeface="Arial"/>
                  <a:sym typeface="Arial"/>
                </a:rPr>
                <a:t> as a result of participation</a:t>
              </a:r>
              <a:endParaRPr/>
            </a:p>
          </p:txBody>
        </p:sp>
      </p:grpSp>
      <p:grpSp>
        <p:nvGrpSpPr>
          <p:cNvPr id="246" name="Shape 246"/>
          <p:cNvGrpSpPr/>
          <p:nvPr/>
        </p:nvGrpSpPr>
        <p:grpSpPr>
          <a:xfrm>
            <a:off x="3230510" y="682532"/>
            <a:ext cx="2172301" cy="1752882"/>
            <a:chOff x="3158958" y="921157"/>
            <a:chExt cx="2172301" cy="1752882"/>
          </a:xfrm>
        </p:grpSpPr>
        <p:sp>
          <p:nvSpPr>
            <p:cNvPr id="247" name="Shape 247"/>
            <p:cNvSpPr/>
            <p:nvPr/>
          </p:nvSpPr>
          <p:spPr>
            <a:xfrm>
              <a:off x="3158958" y="921157"/>
              <a:ext cx="2172301" cy="1752882"/>
            </a:xfrm>
            <a:prstGeom prst="roundRect">
              <a:avLst>
                <a:gd fmla="val 16667" name="adj"/>
              </a:avLst>
            </a:prstGeom>
            <a:solidFill>
              <a:srgbClr val="2F7ABB"/>
            </a:solidFill>
            <a:ln cap="flat" cmpd="sng" w="9525">
              <a:solidFill>
                <a:srgbClr val="4A7DBA"/>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48" name="Shape 248"/>
            <p:cNvSpPr txBox="1"/>
            <p:nvPr/>
          </p:nvSpPr>
          <p:spPr>
            <a:xfrm>
              <a:off x="3255925" y="1144740"/>
              <a:ext cx="1994485" cy="1231106"/>
            </a:xfrm>
            <a:prstGeom prst="rect">
              <a:avLst/>
            </a:prstGeom>
            <a:solidFill>
              <a:srgbClr val="2F7ABB"/>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en" sz="3200" u="none" cap="none" strike="noStrike">
                  <a:solidFill>
                    <a:srgbClr val="FFFFFF"/>
                  </a:solidFill>
                  <a:latin typeface="Arial"/>
                  <a:ea typeface="Arial"/>
                  <a:cs typeface="Arial"/>
                  <a:sym typeface="Arial"/>
                </a:rPr>
                <a:t>67%</a:t>
              </a:r>
              <a:endParaRPr/>
            </a:p>
            <a:p>
              <a:pPr indent="0" lvl="0" marL="0" marR="0" rtl="0" algn="ctr">
                <a:lnSpc>
                  <a:spcPct val="100000"/>
                </a:lnSpc>
                <a:spcBef>
                  <a:spcPts val="0"/>
                </a:spcBef>
                <a:spcAft>
                  <a:spcPts val="0"/>
                </a:spcAft>
                <a:buClr>
                  <a:srgbClr val="FFFFFF"/>
                </a:buClr>
                <a:buFont typeface="Arial"/>
                <a:buNone/>
              </a:pPr>
              <a:r>
                <a:rPr b="0" i="0" lang="en" sz="1400" u="none" cap="none" strike="noStrike">
                  <a:solidFill>
                    <a:srgbClr val="FFFFFF"/>
                  </a:solidFill>
                  <a:latin typeface="Arial"/>
                  <a:ea typeface="Arial"/>
                  <a:cs typeface="Arial"/>
                  <a:sym typeface="Arial"/>
                </a:rPr>
                <a:t>growth in </a:t>
              </a:r>
              <a:r>
                <a:rPr lang="en">
                  <a:solidFill>
                    <a:srgbClr val="FFFFFF"/>
                  </a:solidFill>
                </a:rPr>
                <a:t>girls’ </a:t>
              </a:r>
              <a:r>
                <a:rPr b="0" i="0" lang="en" sz="1400" u="none" cap="none" strike="noStrike">
                  <a:solidFill>
                    <a:srgbClr val="FFFFFF"/>
                  </a:solidFill>
                  <a:latin typeface="Arial"/>
                  <a:ea typeface="Arial"/>
                  <a:cs typeface="Arial"/>
                  <a:sym typeface="Arial"/>
                </a:rPr>
                <a:t>participation in NICA </a:t>
              </a:r>
              <a:endParaRPr/>
            </a:p>
          </p:txBody>
        </p:sp>
      </p:grpSp>
      <p:grpSp>
        <p:nvGrpSpPr>
          <p:cNvPr id="249" name="Shape 249"/>
          <p:cNvGrpSpPr/>
          <p:nvPr/>
        </p:nvGrpSpPr>
        <p:grpSpPr>
          <a:xfrm>
            <a:off x="5546618" y="682532"/>
            <a:ext cx="2172301" cy="1752882"/>
            <a:chOff x="5779162" y="921157"/>
            <a:chExt cx="2172301" cy="1752882"/>
          </a:xfrm>
        </p:grpSpPr>
        <p:sp>
          <p:nvSpPr>
            <p:cNvPr id="250" name="Shape 250"/>
            <p:cNvSpPr/>
            <p:nvPr/>
          </p:nvSpPr>
          <p:spPr>
            <a:xfrm>
              <a:off x="5779162" y="921157"/>
              <a:ext cx="2172301" cy="1752882"/>
            </a:xfrm>
            <a:prstGeom prst="roundRect">
              <a:avLst>
                <a:gd fmla="val 16667" name="adj"/>
              </a:avLst>
            </a:prstGeom>
            <a:solidFill>
              <a:srgbClr val="FF0000"/>
            </a:solidFill>
            <a:ln cap="flat" cmpd="sng" w="9525">
              <a:solidFill>
                <a:srgbClr val="4A7DBA"/>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51" name="Shape 251"/>
            <p:cNvSpPr txBox="1"/>
            <p:nvPr/>
          </p:nvSpPr>
          <p:spPr>
            <a:xfrm>
              <a:off x="5876482" y="983762"/>
              <a:ext cx="1940821" cy="166199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en" sz="3200" u="none" cap="none" strike="noStrike">
                  <a:solidFill>
                    <a:srgbClr val="FFFFFF"/>
                  </a:solidFill>
                  <a:latin typeface="Arial"/>
                  <a:ea typeface="Arial"/>
                  <a:cs typeface="Arial"/>
                  <a:sym typeface="Arial"/>
                </a:rPr>
                <a:t>73% </a:t>
              </a:r>
              <a:endParaRPr/>
            </a:p>
            <a:p>
              <a:pPr indent="0" lvl="0" marL="0" marR="0" rtl="0" algn="ctr">
                <a:lnSpc>
                  <a:spcPct val="100000"/>
                </a:lnSpc>
                <a:spcBef>
                  <a:spcPts val="0"/>
                </a:spcBef>
                <a:spcAft>
                  <a:spcPts val="0"/>
                </a:spcAft>
                <a:buClr>
                  <a:srgbClr val="FFFFFF"/>
                </a:buClr>
                <a:buFont typeface="Arial"/>
                <a:buNone/>
              </a:pPr>
              <a:r>
                <a:rPr b="0" i="0" lang="en" sz="1400" u="none" cap="none" strike="noStrike">
                  <a:solidFill>
                    <a:srgbClr val="FFFFFF"/>
                  </a:solidFill>
                  <a:latin typeface="Arial"/>
                  <a:ea typeface="Arial"/>
                  <a:cs typeface="Arial"/>
                  <a:sym typeface="Arial"/>
                </a:rPr>
                <a:t>report that their participation </a:t>
              </a:r>
              <a:r>
                <a:rPr b="1" i="0" lang="en" sz="1400" u="none" cap="none" strike="noStrike">
                  <a:solidFill>
                    <a:srgbClr val="FFFFFF"/>
                  </a:solidFill>
                </a:rPr>
                <a:t>inspired </a:t>
              </a:r>
              <a:r>
                <a:rPr b="1" lang="en">
                  <a:solidFill>
                    <a:srgbClr val="FFFFFF"/>
                  </a:solidFill>
                </a:rPr>
                <a:t>others</a:t>
              </a:r>
              <a:r>
                <a:rPr b="1" i="0" lang="en" sz="1400" u="none" cap="none" strike="noStrike">
                  <a:solidFill>
                    <a:srgbClr val="FFFFFF"/>
                  </a:solidFill>
                </a:rPr>
                <a:t> to start riding </a:t>
              </a:r>
              <a:endParaRPr b="1"/>
            </a:p>
          </p:txBody>
        </p:sp>
      </p:grpSp>
      <p:sp>
        <p:nvSpPr>
          <p:cNvPr id="252" name="Shape 252"/>
          <p:cNvSpPr/>
          <p:nvPr/>
        </p:nvSpPr>
        <p:spPr>
          <a:xfrm>
            <a:off x="3230509" y="2569560"/>
            <a:ext cx="2172300" cy="1752900"/>
          </a:xfrm>
          <a:prstGeom prst="roundRect">
            <a:avLst>
              <a:gd fmla="val 16667" name="adj"/>
            </a:avLst>
          </a:prstGeom>
          <a:solidFill>
            <a:srgbClr val="FF0000"/>
          </a:solidFill>
          <a:ln cap="flat" cmpd="sng" w="9525">
            <a:solidFill>
              <a:srgbClr val="4A7DBA"/>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53" name="Shape 253"/>
          <p:cNvSpPr txBox="1"/>
          <p:nvPr/>
        </p:nvSpPr>
        <p:spPr>
          <a:xfrm>
            <a:off x="3327832" y="2596393"/>
            <a:ext cx="1940700" cy="16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en" sz="3200" u="none" cap="none" strike="noStrike">
                <a:solidFill>
                  <a:srgbClr val="FFFFFF"/>
                </a:solidFill>
                <a:latin typeface="Arial"/>
                <a:ea typeface="Arial"/>
                <a:cs typeface="Arial"/>
                <a:sym typeface="Arial"/>
              </a:rPr>
              <a:t>85% </a:t>
            </a:r>
            <a:endParaRPr/>
          </a:p>
          <a:p>
            <a:pPr indent="0" lvl="0" marL="0" marR="0" rtl="0" algn="ctr">
              <a:lnSpc>
                <a:spcPct val="100000"/>
              </a:lnSpc>
              <a:spcBef>
                <a:spcPts val="0"/>
              </a:spcBef>
              <a:spcAft>
                <a:spcPts val="0"/>
              </a:spcAft>
              <a:buClr>
                <a:srgbClr val="FFFFFF"/>
              </a:buClr>
              <a:buFont typeface="Arial"/>
              <a:buNone/>
            </a:pPr>
            <a:r>
              <a:rPr b="0" i="0" lang="en" sz="1400" u="none" cap="none" strike="noStrike">
                <a:solidFill>
                  <a:srgbClr val="FFFFFF"/>
                </a:solidFill>
                <a:latin typeface="Arial"/>
                <a:ea typeface="Arial"/>
                <a:cs typeface="Arial"/>
                <a:sym typeface="Arial"/>
              </a:rPr>
              <a:t>of student-athletes </a:t>
            </a:r>
            <a:r>
              <a:rPr b="1" i="0" lang="en" sz="1400" u="none" cap="none" strike="noStrike">
                <a:solidFill>
                  <a:srgbClr val="FFFFFF"/>
                </a:solidFill>
              </a:rPr>
              <a:t>will continue on to a 4-year college or university</a:t>
            </a:r>
            <a:r>
              <a:rPr b="0" i="0" lang="en" sz="1400" u="none" cap="none" strike="noStrike">
                <a:solidFill>
                  <a:srgbClr val="FFFFFF"/>
                </a:solidFill>
                <a:latin typeface="Arial"/>
                <a:ea typeface="Arial"/>
                <a:cs typeface="Arial"/>
                <a:sym typeface="Arial"/>
              </a:rPr>
              <a:t> </a:t>
            </a:r>
            <a:endParaRPr/>
          </a:p>
        </p:txBody>
      </p:sp>
      <p:grpSp>
        <p:nvGrpSpPr>
          <p:cNvPr id="254" name="Shape 254"/>
          <p:cNvGrpSpPr/>
          <p:nvPr/>
        </p:nvGrpSpPr>
        <p:grpSpPr>
          <a:xfrm>
            <a:off x="5546617" y="2551675"/>
            <a:ext cx="2172301" cy="1752882"/>
            <a:chOff x="3158958" y="921157"/>
            <a:chExt cx="2172301" cy="1752882"/>
          </a:xfrm>
        </p:grpSpPr>
        <p:sp>
          <p:nvSpPr>
            <p:cNvPr id="255" name="Shape 255"/>
            <p:cNvSpPr/>
            <p:nvPr/>
          </p:nvSpPr>
          <p:spPr>
            <a:xfrm>
              <a:off x="3158958" y="921157"/>
              <a:ext cx="2172301" cy="1752882"/>
            </a:xfrm>
            <a:prstGeom prst="roundRect">
              <a:avLst>
                <a:gd fmla="val 16667" name="adj"/>
              </a:avLst>
            </a:prstGeom>
            <a:solidFill>
              <a:srgbClr val="2F7ABB"/>
            </a:solidFill>
            <a:ln cap="flat" cmpd="sng" w="9525">
              <a:solidFill>
                <a:srgbClr val="4A7DBA"/>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56" name="Shape 256"/>
            <p:cNvSpPr txBox="1"/>
            <p:nvPr/>
          </p:nvSpPr>
          <p:spPr>
            <a:xfrm>
              <a:off x="3255925" y="965879"/>
              <a:ext cx="1994485" cy="166199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en" sz="3200" u="none" cap="none" strike="noStrike">
                  <a:solidFill>
                    <a:srgbClr val="FFFFFF"/>
                  </a:solidFill>
                  <a:latin typeface="Arial"/>
                  <a:ea typeface="Arial"/>
                  <a:cs typeface="Arial"/>
                  <a:sym typeface="Arial"/>
                </a:rPr>
                <a:t>78%</a:t>
              </a:r>
              <a:endParaRPr/>
            </a:p>
            <a:p>
              <a:pPr indent="0" lvl="0" marL="0" marR="0" rtl="0" algn="ctr">
                <a:lnSpc>
                  <a:spcPct val="100000"/>
                </a:lnSpc>
                <a:spcBef>
                  <a:spcPts val="0"/>
                </a:spcBef>
                <a:spcAft>
                  <a:spcPts val="0"/>
                </a:spcAft>
                <a:buClr>
                  <a:srgbClr val="FFFFFF"/>
                </a:buClr>
                <a:buFont typeface="Arial"/>
                <a:buNone/>
              </a:pPr>
              <a:r>
                <a:rPr b="0" i="0" lang="en" sz="1400" u="none" cap="none" strike="noStrike">
                  <a:solidFill>
                    <a:srgbClr val="FFFFFF"/>
                  </a:solidFill>
                  <a:latin typeface="Arial"/>
                  <a:ea typeface="Arial"/>
                  <a:cs typeface="Arial"/>
                  <a:sym typeface="Arial"/>
                </a:rPr>
                <a:t>Of student-athletes report</a:t>
              </a:r>
              <a:r>
                <a:rPr b="1" i="0" lang="en" sz="1400" u="none" cap="none" strike="noStrike">
                  <a:solidFill>
                    <a:srgbClr val="FFFFFF"/>
                  </a:solidFill>
                </a:rPr>
                <a:t> </a:t>
              </a:r>
              <a:r>
                <a:rPr b="1" lang="en">
                  <a:solidFill>
                    <a:srgbClr val="FFFFFF"/>
                  </a:solidFill>
                </a:rPr>
                <a:t>increased </a:t>
              </a:r>
              <a:r>
                <a:rPr b="1" i="0" lang="en" sz="1400" u="none" cap="none" strike="noStrike">
                  <a:solidFill>
                    <a:srgbClr val="FFFFFF"/>
                  </a:solidFill>
                </a:rPr>
                <a:t>respect for the environment</a:t>
              </a:r>
              <a:r>
                <a:rPr b="0" i="0" lang="en" sz="1400" u="none" cap="none" strike="noStrike">
                  <a:solidFill>
                    <a:srgbClr val="FFFFFF"/>
                  </a:solidFill>
                  <a:latin typeface="Arial"/>
                  <a:ea typeface="Arial"/>
                  <a:cs typeface="Arial"/>
                  <a:sym typeface="Arial"/>
                </a:rPr>
                <a:t> </a:t>
              </a:r>
              <a:endParaRPr/>
            </a:p>
          </p:txBody>
        </p:sp>
      </p:grpSp>
      <p:sp>
        <p:nvSpPr>
          <p:cNvPr id="257" name="Shape 257"/>
          <p:cNvSpPr txBox="1"/>
          <p:nvPr/>
        </p:nvSpPr>
        <p:spPr>
          <a:xfrm>
            <a:off x="143102" y="4775707"/>
            <a:ext cx="6457481" cy="24621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0" i="0" lang="en" sz="1000" u="none" cap="none" strike="noStrike">
                <a:solidFill>
                  <a:srgbClr val="000000"/>
                </a:solidFill>
                <a:latin typeface="Arial"/>
                <a:ea typeface="Arial"/>
                <a:cs typeface="Arial"/>
                <a:sym typeface="Arial"/>
              </a:rPr>
              <a:t>Source:  NICA 2014 Annual Report; available at www.nationalmtb.org  </a:t>
            </a:r>
            <a:endParaRPr/>
          </a:p>
        </p:txBody>
      </p:sp>
      <p:pic>
        <p:nvPicPr>
          <p:cNvPr descr="MD_logo_with_NICA.png" id="258" name="Shape 258"/>
          <p:cNvPicPr preferRelativeResize="0"/>
          <p:nvPr/>
        </p:nvPicPr>
        <p:blipFill>
          <a:blip r:embed="rId3">
            <a:alphaModFix/>
          </a:blip>
          <a:stretch>
            <a:fillRect/>
          </a:stretch>
        </p:blipFill>
        <p:spPr>
          <a:xfrm>
            <a:off x="7032831" y="4304550"/>
            <a:ext cx="2034571" cy="8396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pic>
        <p:nvPicPr>
          <p:cNvPr id="263" name="Shape 263"/>
          <p:cNvPicPr preferRelativeResize="0"/>
          <p:nvPr/>
        </p:nvPicPr>
        <p:blipFill rotWithShape="1">
          <a:blip r:embed="rId3">
            <a:alphaModFix/>
          </a:blip>
          <a:srcRect b="3209" l="0" r="0" t="3209"/>
          <a:stretch/>
        </p:blipFill>
        <p:spPr>
          <a:xfrm>
            <a:off x="0" y="-699800"/>
            <a:ext cx="9174600" cy="6141600"/>
          </a:xfrm>
          <a:prstGeom prst="rect">
            <a:avLst/>
          </a:prstGeom>
          <a:noFill/>
          <a:ln>
            <a:noFill/>
          </a:ln>
        </p:spPr>
      </p:pic>
      <p:sp>
        <p:nvSpPr>
          <p:cNvPr id="264" name="Shape 264"/>
          <p:cNvSpPr/>
          <p:nvPr/>
        </p:nvSpPr>
        <p:spPr>
          <a:xfrm>
            <a:off x="340345" y="464492"/>
            <a:ext cx="8463300" cy="548700"/>
          </a:xfrm>
          <a:prstGeom prst="rect">
            <a:avLst/>
          </a:prstGeom>
          <a:solidFill>
            <a:schemeClr val="dk1">
              <a:alpha val="34901"/>
            </a:schemeClr>
          </a:solidFill>
          <a:ln cap="flat" cmpd="sng" w="9525">
            <a:solidFill>
              <a:srgbClr val="4A7DBB"/>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Lato"/>
              <a:buNone/>
            </a:pPr>
            <a:r>
              <a:rPr b="0" i="0" lang="en" sz="2800" u="none" cap="none" strike="noStrike">
                <a:solidFill>
                  <a:schemeClr val="lt1"/>
                </a:solidFill>
                <a:latin typeface="Lato"/>
                <a:ea typeface="Lato"/>
                <a:cs typeface="Lato"/>
                <a:sym typeface="Lato"/>
              </a:rPr>
              <a:t>NICA in </a:t>
            </a:r>
            <a:r>
              <a:rPr lang="en" sz="2800">
                <a:solidFill>
                  <a:schemeClr val="lt1"/>
                </a:solidFill>
                <a:latin typeface="Lato"/>
                <a:ea typeface="Lato"/>
                <a:cs typeface="Lato"/>
                <a:sym typeface="Lato"/>
              </a:rPr>
              <a:t>MARYLAND!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Shape 269"/>
          <p:cNvSpPr txBox="1"/>
          <p:nvPr>
            <p:ph type="title"/>
          </p:nvPr>
        </p:nvSpPr>
        <p:spPr>
          <a:xfrm>
            <a:off x="457200" y="0"/>
            <a:ext cx="8229600" cy="81449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DC3"/>
              </a:buClr>
              <a:buFont typeface="Lato"/>
              <a:buNone/>
            </a:pPr>
            <a:r>
              <a:rPr b="0" i="0" lang="en" sz="4000" u="none" cap="none" strike="noStrike">
                <a:solidFill>
                  <a:srgbClr val="007DC3"/>
                </a:solidFill>
                <a:latin typeface="Lato"/>
                <a:ea typeface="Lato"/>
                <a:cs typeface="Lato"/>
                <a:sym typeface="Lato"/>
              </a:rPr>
              <a:t>Our Mission</a:t>
            </a:r>
            <a:endParaRPr/>
          </a:p>
        </p:txBody>
      </p:sp>
      <p:sp>
        <p:nvSpPr>
          <p:cNvPr id="270" name="Shape 270"/>
          <p:cNvSpPr txBox="1"/>
          <p:nvPr/>
        </p:nvSpPr>
        <p:spPr>
          <a:xfrm>
            <a:off x="399383" y="1715248"/>
            <a:ext cx="4513490" cy="3252552"/>
          </a:xfrm>
          <a:prstGeom prst="rect">
            <a:avLst/>
          </a:prstGeom>
          <a:noFill/>
          <a:ln>
            <a:noFill/>
          </a:ln>
        </p:spPr>
        <p:txBody>
          <a:bodyPr anchorCtr="0" anchor="t" bIns="45700" lIns="91425" spcFirstLastPara="1" rIns="91425" wrap="square" tIns="45700">
            <a:noAutofit/>
          </a:bodyPr>
          <a:lstStyle/>
          <a:p>
            <a:pPr indent="-330200" lvl="0" marL="457200" marR="0" rtl="0" algn="l">
              <a:lnSpc>
                <a:spcPct val="100000"/>
              </a:lnSpc>
              <a:spcBef>
                <a:spcPts val="0"/>
              </a:spcBef>
              <a:spcAft>
                <a:spcPts val="0"/>
              </a:spcAft>
              <a:buClr>
                <a:srgbClr val="434343"/>
              </a:buClr>
              <a:buSzPts val="1600"/>
              <a:buFont typeface="Lato"/>
              <a:buChar char="●"/>
            </a:pPr>
            <a:r>
              <a:rPr b="0" i="0" lang="en" sz="1600" u="none" cap="none" strike="noStrike">
                <a:solidFill>
                  <a:srgbClr val="404040"/>
                </a:solidFill>
                <a:latin typeface="Arial"/>
                <a:ea typeface="Arial"/>
                <a:cs typeface="Arial"/>
                <a:sym typeface="Arial"/>
              </a:rPr>
              <a:t>Fills a niche for students whose needs </a:t>
            </a:r>
            <a:r>
              <a:rPr lang="en" sz="1600">
                <a:solidFill>
                  <a:srgbClr val="404040"/>
                </a:solidFill>
              </a:rPr>
              <a:t>aren’t</a:t>
            </a:r>
            <a:r>
              <a:rPr b="0" i="0" lang="en" sz="1600" u="none" cap="none" strike="noStrike">
                <a:solidFill>
                  <a:srgbClr val="404040"/>
                </a:solidFill>
                <a:latin typeface="Arial"/>
                <a:ea typeface="Arial"/>
                <a:cs typeface="Arial"/>
                <a:sym typeface="Arial"/>
              </a:rPr>
              <a:t> met by traditional </a:t>
            </a:r>
            <a:r>
              <a:rPr lang="en" sz="1600">
                <a:solidFill>
                  <a:srgbClr val="404040"/>
                </a:solidFill>
              </a:rPr>
              <a:t>school</a:t>
            </a:r>
            <a:r>
              <a:rPr b="0" i="0" lang="en" sz="1600" u="none" cap="none" strike="noStrike">
                <a:solidFill>
                  <a:srgbClr val="404040"/>
                </a:solidFill>
                <a:latin typeface="Arial"/>
                <a:ea typeface="Arial"/>
                <a:cs typeface="Arial"/>
                <a:sym typeface="Arial"/>
              </a:rPr>
              <a:t> sports</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Arial"/>
                <a:ea typeface="Arial"/>
                <a:cs typeface="Arial"/>
                <a:sym typeface="Arial"/>
              </a:rPr>
              <a:t>Gets kids outside</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Arial"/>
                <a:ea typeface="Arial"/>
                <a:cs typeface="Arial"/>
                <a:sym typeface="Arial"/>
              </a:rPr>
              <a:t>Welcomes </a:t>
            </a:r>
            <a:r>
              <a:rPr lang="en" sz="1600">
                <a:solidFill>
                  <a:srgbClr val="404040"/>
                </a:solidFill>
              </a:rPr>
              <a:t>&amp;</a:t>
            </a:r>
            <a:r>
              <a:rPr b="0" i="0" lang="en" sz="1600" u="none" cap="none" strike="noStrike">
                <a:solidFill>
                  <a:srgbClr val="404040"/>
                </a:solidFill>
                <a:latin typeface="Arial"/>
                <a:ea typeface="Arial"/>
                <a:cs typeface="Arial"/>
                <a:sym typeface="Arial"/>
              </a:rPr>
              <a:t> supports all types of diversity </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Arial"/>
                <a:ea typeface="Arial"/>
                <a:cs typeface="Arial"/>
                <a:sym typeface="Arial"/>
              </a:rPr>
              <a:t>Promotes trail</a:t>
            </a:r>
            <a:r>
              <a:rPr lang="en" sz="1600">
                <a:solidFill>
                  <a:srgbClr val="404040"/>
                </a:solidFill>
              </a:rPr>
              <a:t> maintenance</a:t>
            </a:r>
            <a:r>
              <a:rPr b="0" i="0" lang="en" sz="1600" u="none" cap="none" strike="noStrike">
                <a:solidFill>
                  <a:srgbClr val="404040"/>
                </a:solidFill>
                <a:latin typeface="Arial"/>
                <a:ea typeface="Arial"/>
                <a:cs typeface="Arial"/>
                <a:sym typeface="Arial"/>
              </a:rPr>
              <a:t> </a:t>
            </a:r>
            <a:r>
              <a:rPr lang="en" sz="1600">
                <a:solidFill>
                  <a:srgbClr val="404040"/>
                </a:solidFill>
              </a:rPr>
              <a:t>&amp; stewardship</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Arial"/>
                <a:ea typeface="Arial"/>
                <a:cs typeface="Arial"/>
                <a:sym typeface="Arial"/>
              </a:rPr>
              <a:t>Improves focus and academic</a:t>
            </a:r>
            <a:r>
              <a:rPr lang="en" sz="1600">
                <a:solidFill>
                  <a:srgbClr val="404040"/>
                </a:solidFill>
              </a:rPr>
              <a:t>s</a:t>
            </a:r>
            <a:endParaRPr/>
          </a:p>
          <a:p>
            <a:pPr indent="-330200" lvl="0" marL="457200" marR="0" rtl="0" algn="l">
              <a:lnSpc>
                <a:spcPct val="100000"/>
              </a:lnSpc>
              <a:spcBef>
                <a:spcPts val="600"/>
              </a:spcBef>
              <a:spcAft>
                <a:spcPts val="0"/>
              </a:spcAft>
              <a:buClr>
                <a:srgbClr val="434343"/>
              </a:buClr>
              <a:buSzPts val="1600"/>
              <a:buFont typeface="Lato"/>
              <a:buChar char="●"/>
            </a:pPr>
            <a:r>
              <a:rPr b="0" i="0" lang="en" sz="1600" u="none" cap="none" strike="noStrike">
                <a:solidFill>
                  <a:srgbClr val="404040"/>
                </a:solidFill>
                <a:latin typeface="Arial"/>
                <a:ea typeface="Arial"/>
                <a:cs typeface="Arial"/>
                <a:sym typeface="Arial"/>
              </a:rPr>
              <a:t>Promotes health &amp; fitness in teens </a:t>
            </a:r>
            <a:r>
              <a:rPr lang="en" sz="1600">
                <a:solidFill>
                  <a:srgbClr val="404040"/>
                </a:solidFill>
              </a:rPr>
              <a:t>and</a:t>
            </a:r>
            <a:r>
              <a:rPr b="0" i="0" lang="en" sz="1600" u="none" cap="none" strike="noStrike">
                <a:solidFill>
                  <a:srgbClr val="404040"/>
                </a:solidFill>
                <a:latin typeface="Arial"/>
                <a:ea typeface="Arial"/>
                <a:cs typeface="Arial"/>
                <a:sym typeface="Arial"/>
              </a:rPr>
              <a:t> their families</a:t>
            </a:r>
            <a:endParaRPr/>
          </a:p>
          <a:p>
            <a:pPr indent="-330200" lvl="0" marL="457200" marR="0" rtl="0" algn="l">
              <a:lnSpc>
                <a:spcPct val="100000"/>
              </a:lnSpc>
              <a:spcBef>
                <a:spcPts val="0"/>
              </a:spcBef>
              <a:spcAft>
                <a:spcPts val="0"/>
              </a:spcAft>
              <a:buClr>
                <a:srgbClr val="434343"/>
              </a:buClr>
              <a:buFont typeface="Lato"/>
              <a:buNone/>
            </a:pPr>
            <a:r>
              <a:t/>
            </a:r>
            <a:endParaRPr b="0" i="0" sz="1600" u="none" cap="none" strike="noStrike">
              <a:solidFill>
                <a:srgbClr val="434343"/>
              </a:solidFill>
              <a:latin typeface="Lato"/>
              <a:ea typeface="Lato"/>
              <a:cs typeface="Lato"/>
              <a:sym typeface="Lato"/>
            </a:endParaRPr>
          </a:p>
          <a:p>
            <a:pPr indent="-330200" lvl="7" marL="457200" marR="0" rtl="0" algn="l">
              <a:lnSpc>
                <a:spcPct val="100000"/>
              </a:lnSpc>
              <a:spcBef>
                <a:spcPts val="0"/>
              </a:spcBef>
              <a:spcAft>
                <a:spcPts val="0"/>
              </a:spcAft>
              <a:buClr>
                <a:srgbClr val="434343"/>
              </a:buClr>
              <a:buFont typeface="Lato"/>
              <a:buNone/>
            </a:pPr>
            <a:r>
              <a:t/>
            </a:r>
            <a:endParaRPr b="0" i="0" sz="1600" u="none" cap="none" strike="noStrike">
              <a:solidFill>
                <a:srgbClr val="434343"/>
              </a:solidFill>
              <a:latin typeface="Lato"/>
              <a:ea typeface="Lato"/>
              <a:cs typeface="Lato"/>
              <a:sym typeface="Lato"/>
            </a:endParaRPr>
          </a:p>
          <a:p>
            <a:pPr indent="0" lvl="7" marL="127000" marR="0" rtl="0" algn="l">
              <a:lnSpc>
                <a:spcPct val="100000"/>
              </a:lnSpc>
              <a:spcBef>
                <a:spcPts val="0"/>
              </a:spcBef>
              <a:spcAft>
                <a:spcPts val="0"/>
              </a:spcAft>
              <a:buClr>
                <a:srgbClr val="434343"/>
              </a:buClr>
              <a:buFont typeface="Arial"/>
              <a:buNone/>
            </a:pPr>
            <a:r>
              <a:t/>
            </a:r>
            <a:endParaRPr b="0" i="0" sz="1600" u="none" cap="none" strike="noStrike">
              <a:solidFill>
                <a:srgbClr val="434343"/>
              </a:solidFill>
              <a:latin typeface="Lato"/>
              <a:ea typeface="Lato"/>
              <a:cs typeface="Lato"/>
              <a:sym typeface="Lato"/>
            </a:endParaRPr>
          </a:p>
          <a:p>
            <a:pPr indent="-330200" lvl="7" marL="457200" marR="0" rtl="0" algn="l">
              <a:lnSpc>
                <a:spcPct val="100000"/>
              </a:lnSpc>
              <a:spcBef>
                <a:spcPts val="0"/>
              </a:spcBef>
              <a:spcAft>
                <a:spcPts val="0"/>
              </a:spcAft>
              <a:buClr>
                <a:srgbClr val="434343"/>
              </a:buClr>
              <a:buFont typeface="Lato"/>
              <a:buNone/>
            </a:pPr>
            <a:r>
              <a:t/>
            </a:r>
            <a:endParaRPr b="0" i="0" sz="1600" u="none" cap="none" strike="noStrike">
              <a:solidFill>
                <a:srgbClr val="434343"/>
              </a:solidFill>
              <a:latin typeface="Lato"/>
              <a:ea typeface="Lato"/>
              <a:cs typeface="Lato"/>
              <a:sym typeface="Lato"/>
            </a:endParaRPr>
          </a:p>
        </p:txBody>
      </p:sp>
      <p:sp>
        <p:nvSpPr>
          <p:cNvPr id="271" name="Shape 271"/>
          <p:cNvSpPr txBox="1"/>
          <p:nvPr/>
        </p:nvSpPr>
        <p:spPr>
          <a:xfrm>
            <a:off x="8971278" y="3535680"/>
            <a:ext cx="184799" cy="3692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Calibri"/>
              <a:ea typeface="Calibri"/>
              <a:cs typeface="Calibri"/>
              <a:sym typeface="Calibri"/>
            </a:endParaRPr>
          </a:p>
        </p:txBody>
      </p:sp>
      <p:sp>
        <p:nvSpPr>
          <p:cNvPr id="272" name="Shape 272"/>
          <p:cNvSpPr/>
          <p:nvPr/>
        </p:nvSpPr>
        <p:spPr>
          <a:xfrm>
            <a:off x="504722" y="739335"/>
            <a:ext cx="8002249" cy="923328"/>
          </a:xfrm>
          <a:prstGeom prst="rect">
            <a:avLst/>
          </a:prstGeom>
          <a:noFill/>
          <a:ln>
            <a:noFill/>
          </a:ln>
        </p:spPr>
        <p:txBody>
          <a:bodyPr anchorCtr="0" anchor="t" bIns="45700" lIns="91425" spcFirstLastPara="1" rIns="91425" wrap="square" tIns="45700">
            <a:noAutofit/>
          </a:bodyPr>
          <a:lstStyle/>
          <a:p>
            <a:pPr indent="-1587" lvl="0" marL="1587" marR="0" rtl="0" algn="l">
              <a:lnSpc>
                <a:spcPct val="100000"/>
              </a:lnSpc>
              <a:spcBef>
                <a:spcPts val="0"/>
              </a:spcBef>
              <a:spcAft>
                <a:spcPts val="0"/>
              </a:spcAft>
              <a:buClr>
                <a:srgbClr val="7F7F7F"/>
              </a:buClr>
              <a:buFont typeface="Lato"/>
              <a:buNone/>
            </a:pPr>
            <a:r>
              <a:rPr b="1" i="0" lang="en" sz="1800" u="none" cap="none" strike="noStrike">
                <a:solidFill>
                  <a:srgbClr val="434343"/>
                </a:solidFill>
                <a:latin typeface="Lato"/>
                <a:ea typeface="Lato"/>
                <a:cs typeface="Lato"/>
                <a:sym typeface="Lato"/>
              </a:rPr>
              <a:t>To enable every </a:t>
            </a:r>
            <a:r>
              <a:rPr b="1" lang="en" sz="1800">
                <a:solidFill>
                  <a:srgbClr val="434343"/>
                </a:solidFill>
                <a:latin typeface="Lato"/>
                <a:ea typeface="Lato"/>
                <a:cs typeface="Lato"/>
                <a:sym typeface="Lato"/>
              </a:rPr>
              <a:t>Maryland</a:t>
            </a:r>
            <a:r>
              <a:rPr b="1" i="0" lang="en" sz="1800" u="none" cap="none" strike="noStrike">
                <a:solidFill>
                  <a:srgbClr val="434343"/>
                </a:solidFill>
                <a:latin typeface="Lato"/>
                <a:ea typeface="Lato"/>
                <a:cs typeface="Lato"/>
                <a:sym typeface="Lato"/>
              </a:rPr>
              <a:t> teen to develop a strong mind, a strong body and strong character through lifelong participation in cycling.  The </a:t>
            </a:r>
            <a:r>
              <a:rPr b="1" lang="en" sz="1800">
                <a:solidFill>
                  <a:srgbClr val="434343"/>
                </a:solidFill>
                <a:latin typeface="Lato"/>
                <a:ea typeface="Lato"/>
                <a:cs typeface="Lato"/>
                <a:sym typeface="Lato"/>
              </a:rPr>
              <a:t>Maryland</a:t>
            </a:r>
            <a:r>
              <a:rPr b="1" i="0" lang="en" sz="1800" u="none" cap="none" strike="noStrike">
                <a:solidFill>
                  <a:srgbClr val="434343"/>
                </a:solidFill>
                <a:latin typeface="Lato"/>
                <a:ea typeface="Lato"/>
                <a:cs typeface="Lato"/>
                <a:sym typeface="Lato"/>
              </a:rPr>
              <a:t> Interscholastic Cycling League:</a:t>
            </a:r>
            <a:endParaRPr/>
          </a:p>
        </p:txBody>
      </p:sp>
      <p:pic>
        <p:nvPicPr>
          <p:cNvPr descr="NICA_MDlogoFinalOvalWhite.jpg" id="273" name="Shape 273"/>
          <p:cNvPicPr preferRelativeResize="0"/>
          <p:nvPr/>
        </p:nvPicPr>
        <p:blipFill rotWithShape="1">
          <a:blip r:embed="rId3">
            <a:alphaModFix/>
          </a:blip>
          <a:srcRect b="2344" l="0" r="0" t="2335"/>
          <a:stretch/>
        </p:blipFill>
        <p:spPr>
          <a:xfrm>
            <a:off x="4912873" y="1857233"/>
            <a:ext cx="4123800" cy="1754700"/>
          </a:xfrm>
          <a:prstGeom prst="rect">
            <a:avLst/>
          </a:prstGeom>
          <a:noFill/>
          <a:ln>
            <a:noFill/>
          </a:ln>
        </p:spPr>
      </p:pic>
      <p:pic>
        <p:nvPicPr>
          <p:cNvPr descr="MD_logo_with_NICA.png" id="274" name="Shape 274"/>
          <p:cNvPicPr preferRelativeResize="0"/>
          <p:nvPr/>
        </p:nvPicPr>
        <p:blipFill>
          <a:blip r:embed="rId4">
            <a:alphaModFix/>
          </a:blip>
          <a:stretch>
            <a:fillRect/>
          </a:stretch>
        </p:blipFill>
        <p:spPr>
          <a:xfrm>
            <a:off x="7002081" y="4303875"/>
            <a:ext cx="2034571" cy="839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