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4"/>
  </p:notesMasterIdLst>
  <p:sldIdLst>
    <p:sldId id="256" r:id="rId3"/>
    <p:sldId id="338" r:id="rId4"/>
    <p:sldId id="259" r:id="rId5"/>
    <p:sldId id="286" r:id="rId6"/>
    <p:sldId id="339" r:id="rId7"/>
    <p:sldId id="342" r:id="rId8"/>
    <p:sldId id="343" r:id="rId9"/>
    <p:sldId id="344" r:id="rId10"/>
    <p:sldId id="340" r:id="rId11"/>
    <p:sldId id="341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80769" autoAdjust="0"/>
  </p:normalViewPr>
  <p:slideViewPr>
    <p:cSldViewPr snapToGrid="0">
      <p:cViewPr varScale="1">
        <p:scale>
          <a:sx n="47" d="100"/>
          <a:sy n="47" d="100"/>
        </p:scale>
        <p:origin x="852" y="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539BF-311B-4CB1-AEAE-7AC89DE80887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ABA40-22BF-4925-977E-D86C6DCAA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4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30,000 foot overview here on TrailNation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F9741-E6A5-466A-8AD7-A64F03739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6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 (4 minutes) </a:t>
            </a:r>
          </a:p>
          <a:p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 &amp; import (slide of trail &amp; sidewalk networks-- scale)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ABA40-22BF-4925-977E-D86C6DCAAA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4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659" indent="-286407">
              <a:defRPr>
                <a:solidFill>
                  <a:schemeClr val="tx1"/>
                </a:solidFill>
                <a:latin typeface="Arial" charset="0"/>
              </a:defRPr>
            </a:lvl2pPr>
            <a:lvl3pPr marL="1145629" indent="-229126">
              <a:defRPr>
                <a:solidFill>
                  <a:schemeClr val="tx1"/>
                </a:solidFill>
                <a:latin typeface="Arial" charset="0"/>
              </a:defRPr>
            </a:lvl3pPr>
            <a:lvl4pPr marL="1603880" indent="-229126">
              <a:defRPr>
                <a:solidFill>
                  <a:schemeClr val="tx1"/>
                </a:solidFill>
                <a:latin typeface="Arial" charset="0"/>
              </a:defRPr>
            </a:lvl4pPr>
            <a:lvl5pPr marL="2062132" indent="-229126">
              <a:defRPr>
                <a:solidFill>
                  <a:schemeClr val="tx1"/>
                </a:solidFill>
                <a:latin typeface="Arial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4C3552-EF43-4A1B-83BB-8A73B81AB642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71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659" indent="-286407">
              <a:defRPr>
                <a:solidFill>
                  <a:schemeClr val="tx1"/>
                </a:solidFill>
                <a:latin typeface="Arial" charset="0"/>
              </a:defRPr>
            </a:lvl2pPr>
            <a:lvl3pPr marL="1145629" indent="-229126">
              <a:defRPr>
                <a:solidFill>
                  <a:schemeClr val="tx1"/>
                </a:solidFill>
                <a:latin typeface="Arial" charset="0"/>
              </a:defRPr>
            </a:lvl3pPr>
            <a:lvl4pPr marL="1603880" indent="-229126">
              <a:defRPr>
                <a:solidFill>
                  <a:schemeClr val="tx1"/>
                </a:solidFill>
                <a:latin typeface="Arial" charset="0"/>
              </a:defRPr>
            </a:lvl4pPr>
            <a:lvl5pPr marL="2062132" indent="-229126">
              <a:defRPr>
                <a:solidFill>
                  <a:schemeClr val="tx1"/>
                </a:solidFill>
                <a:latin typeface="Arial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4C3552-EF43-4A1B-83BB-8A73B81AB642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73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659" indent="-286407">
              <a:defRPr>
                <a:solidFill>
                  <a:schemeClr val="tx1"/>
                </a:solidFill>
                <a:latin typeface="Arial" charset="0"/>
              </a:defRPr>
            </a:lvl2pPr>
            <a:lvl3pPr marL="1145629" indent="-229126">
              <a:defRPr>
                <a:solidFill>
                  <a:schemeClr val="tx1"/>
                </a:solidFill>
                <a:latin typeface="Arial" charset="0"/>
              </a:defRPr>
            </a:lvl3pPr>
            <a:lvl4pPr marL="1603880" indent="-229126">
              <a:defRPr>
                <a:solidFill>
                  <a:schemeClr val="tx1"/>
                </a:solidFill>
                <a:latin typeface="Arial" charset="0"/>
              </a:defRPr>
            </a:lvl4pPr>
            <a:lvl5pPr marL="2062132" indent="-229126">
              <a:defRPr>
                <a:solidFill>
                  <a:schemeClr val="tx1"/>
                </a:solidFill>
                <a:latin typeface="Arial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4C3552-EF43-4A1B-83BB-8A73B81AB64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855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659" indent="-286407">
              <a:defRPr>
                <a:solidFill>
                  <a:schemeClr val="tx1"/>
                </a:solidFill>
                <a:latin typeface="Arial" charset="0"/>
              </a:defRPr>
            </a:lvl2pPr>
            <a:lvl3pPr marL="1145629" indent="-229126">
              <a:defRPr>
                <a:solidFill>
                  <a:schemeClr val="tx1"/>
                </a:solidFill>
                <a:latin typeface="Arial" charset="0"/>
              </a:defRPr>
            </a:lvl3pPr>
            <a:lvl4pPr marL="1603880" indent="-229126">
              <a:defRPr>
                <a:solidFill>
                  <a:schemeClr val="tx1"/>
                </a:solidFill>
                <a:latin typeface="Arial" charset="0"/>
              </a:defRPr>
            </a:lvl4pPr>
            <a:lvl5pPr marL="2062132" indent="-229126">
              <a:defRPr>
                <a:solidFill>
                  <a:schemeClr val="tx1"/>
                </a:solidFill>
                <a:latin typeface="Arial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4C3552-EF43-4A1B-83BB-8A73B81AB642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014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C 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9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7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7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7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8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6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8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8295" y="1122363"/>
            <a:ext cx="1167516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8295" y="3615979"/>
            <a:ext cx="1167516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8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0452" y="497647"/>
            <a:ext cx="910545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0452" y="1958147"/>
            <a:ext cx="9105452" cy="3542441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  <a:lvl2pPr>
              <a:defRPr b="1">
                <a:latin typeface="Century Gothic" panose="020B0502020202020204" pitchFamily="34" charset="0"/>
              </a:defRPr>
            </a:lvl2pPr>
            <a:lvl3pPr>
              <a:defRPr b="1">
                <a:latin typeface="Century Gothic" panose="020B0502020202020204" pitchFamily="34" charset="0"/>
              </a:defRPr>
            </a:lvl3pPr>
            <a:lvl4pPr>
              <a:defRPr b="1">
                <a:latin typeface="Century Gothic" panose="020B0502020202020204" pitchFamily="34" charset="0"/>
              </a:defRPr>
            </a:lvl4pPr>
            <a:lvl5pPr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9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5337" y="0"/>
            <a:ext cx="113966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01218" y="959477"/>
            <a:ext cx="6184900" cy="113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DESIGN NOTE: After placing desired image in this window, please add also insert the “RTC Sidebar Overlay A.png” (found in the template folder)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677055" y="3852153"/>
            <a:ext cx="8514945" cy="3005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8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Content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19202" y="365125"/>
            <a:ext cx="538490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19202" y="1825625"/>
            <a:ext cx="5384904" cy="354150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  <a:lvl2pPr>
              <a:defRPr b="1">
                <a:latin typeface="Century Gothic" panose="020B0502020202020204" pitchFamily="34" charset="0"/>
              </a:defRPr>
            </a:lvl2pPr>
            <a:lvl3pPr>
              <a:defRPr b="1">
                <a:latin typeface="Century Gothic" panose="020B0502020202020204" pitchFamily="34" charset="0"/>
              </a:defRPr>
            </a:lvl3pPr>
            <a:lvl4pPr>
              <a:defRPr b="1">
                <a:latin typeface="Century Gothic" panose="020B0502020202020204" pitchFamily="34" charset="0"/>
              </a:defRPr>
            </a:lvl4pPr>
            <a:lvl5pPr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37460" y="365125"/>
            <a:ext cx="4002087" cy="54128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61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Content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72488" y="418134"/>
            <a:ext cx="9029253" cy="85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72489" y="1441209"/>
            <a:ext cx="9029252" cy="46017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33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528C-D759-459E-B6FF-20113397082C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EE7-0D9F-45D4-A120-937D765149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3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5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8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899E-7331-4C24-9AC0-815C31126562}" type="datetimeFigureOut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F952-9E17-4B64-930A-3C9B22B96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0038"/>
            <a:ext cx="9144000" cy="2683778"/>
          </a:xfrm>
        </p:spPr>
        <p:txBody>
          <a:bodyPr>
            <a:normAutofit/>
          </a:bodyPr>
          <a:lstStyle/>
          <a:p>
            <a:r>
              <a:rPr lang="en-US" dirty="0"/>
              <a:t>Funding Trail Networks in Maryland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8417" y="3429000"/>
            <a:ext cx="11675165" cy="1016724"/>
          </a:xfrm>
        </p:spPr>
        <p:txBody>
          <a:bodyPr/>
          <a:lstStyle/>
          <a:p>
            <a:r>
              <a:rPr lang="en-US" sz="1800" dirty="0"/>
              <a:t>Maryland Bike Summit● Annapolis, Maryland ● February 13, 2018</a:t>
            </a:r>
          </a:p>
        </p:txBody>
      </p:sp>
    </p:spTree>
    <p:extLst>
      <p:ext uri="{BB962C8B-B14F-4D97-AF65-F5344CB8AC3E}">
        <p14:creationId xmlns:p14="http://schemas.microsoft.com/office/powerpoint/2010/main" val="27749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Increased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bicycle funding sources:</a:t>
            </a:r>
          </a:p>
          <a:p>
            <a:r>
              <a:rPr lang="en-US" dirty="0"/>
              <a:t>Maryland Bikeways – approximately $3 million this year, proposed for $3.68 million in FY 19.</a:t>
            </a:r>
          </a:p>
          <a:p>
            <a:r>
              <a:rPr lang="en-US" dirty="0"/>
              <a:t>Maryland Bike Retrofit Program –$2.3 million in FY 18, proposed for $3.6 million in FY 19, focused on SHA right-of-way</a:t>
            </a:r>
          </a:p>
          <a:p>
            <a:pPr marL="0" indent="0">
              <a:buNone/>
            </a:pPr>
            <a:r>
              <a:rPr lang="en-US" dirty="0"/>
              <a:t>Statewide this is minimal – proposal is to nearly double Bikeways to $8 million by 2023.</a:t>
            </a:r>
          </a:p>
        </p:txBody>
      </p:sp>
    </p:spTree>
    <p:extLst>
      <p:ext uri="{BB962C8B-B14F-4D97-AF65-F5344CB8AC3E}">
        <p14:creationId xmlns:p14="http://schemas.microsoft.com/office/powerpoint/2010/main" val="188684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0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706E-AC40-41C5-94D8-459DBC85C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5" y="215134"/>
            <a:ext cx="11675165" cy="1092078"/>
          </a:xfrm>
        </p:spPr>
        <p:txBody>
          <a:bodyPr/>
          <a:lstStyle/>
          <a:p>
            <a:r>
              <a:rPr lang="en-US" dirty="0"/>
              <a:t>TrailNation</a:t>
            </a:r>
            <a:endParaRPr lang="en-US" sz="5400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444F1-4555-4044-AA62-FAA0BEA9DD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2" y="1434979"/>
            <a:ext cx="1864814" cy="186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2F6BB-D802-41BA-9984-6D72C1790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64" y="1440873"/>
            <a:ext cx="1858920" cy="1858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49C7E-E4A0-4B36-B674-7C08C5F7B6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80" y="1434979"/>
            <a:ext cx="1864814" cy="1864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BEAD2-5108-434D-8214-12C6A49902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98" y="1434979"/>
            <a:ext cx="1864814" cy="1864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14D4C5-81DD-4669-B60B-3C6672D618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60" y="3555327"/>
            <a:ext cx="1864814" cy="18648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D8359A-684F-4928-88D3-29214432AD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0" y="3555327"/>
            <a:ext cx="1862714" cy="1862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D74A3E-3228-4725-8BD9-4740EA9A2F8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80" y="3555327"/>
            <a:ext cx="1862714" cy="1862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863DDE-14E5-4938-ABCF-1FE1A80C8B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98" y="3555327"/>
            <a:ext cx="1864814" cy="18648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685CCEB-9AD6-4C8A-8272-C5190AAD6CA4}"/>
              </a:ext>
            </a:extLst>
          </p:cNvPr>
          <p:cNvSpPr/>
          <p:nvPr/>
        </p:nvSpPr>
        <p:spPr>
          <a:xfrm>
            <a:off x="7901953" y="355432"/>
            <a:ext cx="293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aseline="30000" dirty="0"/>
              <a:t>™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864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74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Unfinished Business: Networks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74" y="1483218"/>
            <a:ext cx="4279725" cy="515017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r="-5655"/>
          <a:stretch>
            <a:fillRect/>
          </a:stretch>
        </p:blipFill>
        <p:spPr>
          <a:xfrm>
            <a:off x="6171096" y="1483217"/>
            <a:ext cx="4688969" cy="51501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1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360488" y="496888"/>
            <a:ext cx="4378831" cy="1325562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altLang="en-US" sz="4600" b="1" dirty="0">
                <a:latin typeface="Century Gothic" panose="020B0502020202020204" pitchFamily="34" charset="0"/>
              </a:rPr>
            </a:br>
            <a:endParaRPr lang="en-US" altLang="en-US" sz="4600" b="1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29" y="-136187"/>
            <a:ext cx="5712871" cy="6994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7087" y="945287"/>
            <a:ext cx="4534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Century Gothic" panose="020B0502020202020204" pitchFamily="34" charset="0"/>
              </a:rPr>
              <a:t>Baltimore Greenway Trails Coalition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1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360488" y="496888"/>
            <a:ext cx="4378831" cy="1325562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altLang="en-US" sz="4600" b="1" dirty="0">
                <a:latin typeface="Century Gothic" panose="020B0502020202020204" pitchFamily="34" charset="0"/>
              </a:rPr>
            </a:br>
            <a:endParaRPr lang="en-US" altLang="en-US" sz="4600" b="1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32" y="0"/>
            <a:ext cx="5623568" cy="6994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7087" y="945287"/>
            <a:ext cx="4534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Century Gothic" panose="020B0502020202020204" pitchFamily="34" charset="0"/>
              </a:rPr>
              <a:t>Capital Trails Coalition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5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360488" y="496888"/>
            <a:ext cx="4378831" cy="1325562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altLang="en-US" sz="4600" b="1" dirty="0">
                <a:latin typeface="Century Gothic" panose="020B0502020202020204" pitchFamily="34" charset="0"/>
              </a:rPr>
            </a:br>
            <a:endParaRPr lang="en-US" altLang="en-US" sz="46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087" y="945287"/>
            <a:ext cx="4534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Century Gothic" panose="020B0502020202020204" pitchFamily="34" charset="0"/>
              </a:rPr>
              <a:t>Frederick County Bikeways &amp; Trails Plan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426902"/>
              </p:ext>
            </p:extLst>
          </p:nvPr>
        </p:nvGraphicFramePr>
        <p:xfrm>
          <a:off x="6316992" y="12776"/>
          <a:ext cx="5288853" cy="68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23316953" imgH="30175065" progId="AcroExch.Document.DC">
                  <p:embed/>
                </p:oleObj>
              </mc:Choice>
              <mc:Fallback>
                <p:oleObj name="Acrobat Document" r:id="rId4" imgW="23316953" imgH="301750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6992" y="12776"/>
                        <a:ext cx="5288853" cy="684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5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360488" y="496888"/>
            <a:ext cx="4378831" cy="1325562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altLang="en-US" sz="4600" b="1" dirty="0">
                <a:latin typeface="Century Gothic" panose="020B0502020202020204" pitchFamily="34" charset="0"/>
              </a:rPr>
            </a:br>
            <a:endParaRPr lang="en-US" altLang="en-US" sz="46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087" y="945287"/>
            <a:ext cx="4534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Century Gothic" panose="020B0502020202020204" pitchFamily="34" charset="0"/>
              </a:rPr>
              <a:t>Salisbury/ Wicomico Trail Feasibility Study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962" y="1604719"/>
            <a:ext cx="5777860" cy="39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3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868" y="356970"/>
            <a:ext cx="910545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Task Force to Study Bicycle Safety on Maryland Highways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16" y="1823210"/>
            <a:ext cx="3380173" cy="3493843"/>
          </a:xfrm>
        </p:spPr>
      </p:pic>
      <p:sp>
        <p:nvSpPr>
          <p:cNvPr id="5" name="TextBox 4"/>
          <p:cNvSpPr txBox="1"/>
          <p:nvPr/>
        </p:nvSpPr>
        <p:spPr>
          <a:xfrm>
            <a:off x="1342868" y="1855363"/>
            <a:ext cx="66053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task force report included several recommendations on funding for bicycle infrastructure, including: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Expanding and consistently funding discretionary programs like MD Bikeways to assist local jurisdictions in increasing bike mode share and improving safety.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Improving administration and utilization of federal funding programs.</a:t>
            </a:r>
          </a:p>
        </p:txBody>
      </p:sp>
    </p:spTree>
    <p:extLst>
      <p:ext uri="{BB962C8B-B14F-4D97-AF65-F5344CB8AC3E}">
        <p14:creationId xmlns:p14="http://schemas.microsoft.com/office/powerpoint/2010/main" val="23376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Maryland Bikeways Program</a:t>
            </a:r>
            <a:br>
              <a:rPr lang="en-US" dirty="0"/>
            </a:br>
            <a:r>
              <a:rPr lang="en-US" dirty="0"/>
              <a:t>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Although the Maryland Bikeways program currently does focus on priority areas, the focus on networks could be strengthened:</a:t>
            </a:r>
          </a:p>
          <a:p>
            <a:r>
              <a:rPr lang="en-US" dirty="0"/>
              <a:t>Prioritize communities that develop and submit network plans with community support;</a:t>
            </a:r>
          </a:p>
          <a:p>
            <a:r>
              <a:rPr lang="en-US" dirty="0"/>
              <a:t>Utilize metrics to prioritize investment in areas that build connections to activity centers, workplaces, commercial centers, and transit.</a:t>
            </a:r>
          </a:p>
        </p:txBody>
      </p:sp>
    </p:spTree>
    <p:extLst>
      <p:ext uri="{BB962C8B-B14F-4D97-AF65-F5344CB8AC3E}">
        <p14:creationId xmlns:p14="http://schemas.microsoft.com/office/powerpoint/2010/main" val="65208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C PPT Template 2017" id="{A7DDE63E-93EA-4C0C-9DA8-9AA98222A322}" vid="{13B7A88D-A1CA-49D2-A36C-C7934C50E30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255</Words>
  <Application>Microsoft Office PowerPoint</Application>
  <PresentationFormat>Widescreen</PresentationFormat>
  <Paragraphs>35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Custom Design</vt:lpstr>
      <vt:lpstr>Acrobat Document</vt:lpstr>
      <vt:lpstr>Funding Trail Networks in Maryland </vt:lpstr>
      <vt:lpstr>TrailNation</vt:lpstr>
      <vt:lpstr>Unfinished Business: Networks</vt:lpstr>
      <vt:lpstr> </vt:lpstr>
      <vt:lpstr> </vt:lpstr>
      <vt:lpstr> </vt:lpstr>
      <vt:lpstr> </vt:lpstr>
      <vt:lpstr>Task Force to Study Bicycle Safety on Maryland Highways</vt:lpstr>
      <vt:lpstr>Maryland Bikeways Program Enhancements</vt:lpstr>
      <vt:lpstr>Increased Funding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LaCroix</dc:creator>
  <cp:lastModifiedBy>Drew Dupuy</cp:lastModifiedBy>
  <cp:revision>87</cp:revision>
  <dcterms:created xsi:type="dcterms:W3CDTF">2017-08-29T20:48:16Z</dcterms:created>
  <dcterms:modified xsi:type="dcterms:W3CDTF">2018-02-23T22:00:09Z</dcterms:modified>
</cp:coreProperties>
</file>