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  <p:sldMasterId id="2147483888" r:id="rId2"/>
  </p:sldMasterIdLst>
  <p:notesMasterIdLst>
    <p:notesMasterId r:id="rId20"/>
  </p:notesMasterIdLst>
  <p:sldIdLst>
    <p:sldId id="285" r:id="rId3"/>
    <p:sldId id="284" r:id="rId4"/>
    <p:sldId id="290" r:id="rId5"/>
    <p:sldId id="257" r:id="rId6"/>
    <p:sldId id="270" r:id="rId7"/>
    <p:sldId id="291" r:id="rId8"/>
    <p:sldId id="305" r:id="rId9"/>
    <p:sldId id="304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9" r:id="rId18"/>
    <p:sldId id="31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13B"/>
    <a:srgbClr val="113B47"/>
    <a:srgbClr val="0F3945"/>
    <a:srgbClr val="18586A"/>
    <a:srgbClr val="134451"/>
    <a:srgbClr val="DE2A0C"/>
    <a:srgbClr val="EA0000"/>
    <a:srgbClr val="FF4F25"/>
    <a:srgbClr val="FF3300"/>
    <a:srgbClr val="C8E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6" autoAdjust="0"/>
    <p:restoredTop sz="90544" autoAdjust="0"/>
  </p:normalViewPr>
  <p:slideViewPr>
    <p:cSldViewPr>
      <p:cViewPr>
        <p:scale>
          <a:sx n="66" d="100"/>
          <a:sy n="66" d="100"/>
        </p:scale>
        <p:origin x="-845" y="1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7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invertIfNegative val="0"/>
          <c:dLbls>
            <c:delete val="1"/>
          </c:dLbls>
          <c:xVal>
            <c:numRef>
              <c:f>Sheet1!$A$2:$A$4</c:f>
              <c:numCache>
                <c:formatCode>General</c:formatCode>
                <c:ptCount val="3"/>
                <c:pt idx="0">
                  <c:v>0.25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300</c:v>
                </c:pt>
                <c:pt idx="1">
                  <c:v>237</c:v>
                </c:pt>
                <c:pt idx="2">
                  <c:v>110</c:v>
                </c:pt>
              </c:numCache>
            </c:numRef>
          </c:yVal>
          <c:bubbleSize>
            <c:numRef>
              <c:f>Sheet1!$C$2:$C$4</c:f>
              <c:numCache>
                <c:formatCode>General</c:formatCode>
                <c:ptCount val="3"/>
                <c:pt idx="0">
                  <c:v>40</c:v>
                </c:pt>
                <c:pt idx="1">
                  <c:v>20</c:v>
                </c:pt>
                <c:pt idx="2">
                  <c:v>10</c:v>
                </c:pt>
              </c:numCache>
            </c:numRef>
          </c:bubbleSize>
          <c:bubble3D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bubbleScale val="100"/>
        <c:showNegBubbles val="0"/>
        <c:axId val="68300160"/>
        <c:axId val="71251072"/>
      </c:bubbleChart>
      <c:valAx>
        <c:axId val="68300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1251072"/>
        <c:crosses val="autoZero"/>
        <c:crossBetween val="midCat"/>
      </c:valAx>
      <c:valAx>
        <c:axId val="712510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830016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MICA Survey Participants - Students</c:v>
          </c:tx>
          <c:dLbls>
            <c:txPr>
              <a:bodyPr/>
              <a:lstStyle/>
              <a:p>
                <a:pPr>
                  <a:defRPr sz="2400">
                    <a:latin typeface="Arial Black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Cycle (143)</c:v>
                </c:pt>
                <c:pt idx="1">
                  <c:v>Don't Cycle (90)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0.61</c:v>
                </c:pt>
                <c:pt idx="1">
                  <c:v>0.39</c:v>
                </c:pt>
              </c:numCache>
            </c:numRef>
          </c:val>
        </c:ser>
        <c:dLbls>
          <c:dLblPos val="ctr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pPr>
            <a:r>
              <a:rPr lang="en-US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Percentage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respondents</a:t>
            </a:r>
          </a:p>
        </c:rich>
      </c:tx>
      <c:layout>
        <c:manualLayout>
          <c:xMode val="edge"/>
          <c:yMode val="edge"/>
          <c:x val="0.27979170481596777"/>
          <c:y val="1.9575856443719411E-2"/>
        </c:manualLayout>
      </c:layout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v>Frequency of cycling</c:v>
          </c:tx>
          <c:invertIfNegative val="0"/>
          <c:dLbls>
            <c:dLbl>
              <c:idx val="0"/>
              <c:layout>
                <c:manualLayout>
                  <c:x val="1.1574074074074073E-2"/>
                  <c:y val="-1.2527404931299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574074074074073E-2"/>
                  <c:y val="-2.5054809862599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1.7538366903819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888888888888888E-2"/>
                  <c:y val="-1.5032885917559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/>
              <a:lstStyle/>
              <a:p>
                <a:pPr>
                  <a:defRPr b="0">
                    <a:latin typeface="Arial Black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Sheet1!$A$57:$A$60</c:f>
              <c:strCache>
                <c:ptCount val="4"/>
                <c:pt idx="0">
                  <c:v>     Occasionally (5-10)</c:v>
                </c:pt>
                <c:pt idx="1">
                  <c:v>     Everyday (30+)</c:v>
                </c:pt>
                <c:pt idx="2">
                  <c:v>     Frequently (15-30)</c:v>
                </c:pt>
                <c:pt idx="3">
                  <c:v>     Sometimes (1-5)</c:v>
                </c:pt>
              </c:strCache>
            </c:strRef>
          </c:cat>
          <c:val>
            <c:numRef>
              <c:f>Sheet1!$B$57:$B$60</c:f>
              <c:numCache>
                <c:formatCode>0.00%</c:formatCode>
                <c:ptCount val="4"/>
                <c:pt idx="0">
                  <c:v>0.374</c:v>
                </c:pt>
                <c:pt idx="1">
                  <c:v>0.29499999999999998</c:v>
                </c:pt>
                <c:pt idx="2">
                  <c:v>0.19400000000000001</c:v>
                </c:pt>
                <c:pt idx="3">
                  <c:v>0.11509999999999999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69950848"/>
        <c:axId val="71309568"/>
      </c:barChart>
      <c:catAx>
        <c:axId val="6995084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1309568"/>
        <c:crosses val="autoZero"/>
        <c:auto val="1"/>
        <c:lblAlgn val="ctr"/>
        <c:lblOffset val="100"/>
        <c:noMultiLvlLbl val="0"/>
      </c:catAx>
      <c:valAx>
        <c:axId val="71309568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69950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0625"/>
          <c:y val="9.4031531531531529E-2"/>
          <c:w val="0.76354166666666667"/>
          <c:h val="0.8254504504504504"/>
        </c:manualLayout>
      </c:layout>
      <c:doughnutChart>
        <c:varyColors val="1"/>
        <c:ser>
          <c:idx val="0"/>
          <c:order val="0"/>
          <c:tx>
            <c:v>Where our cyclists live</c:v>
          </c:tx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dPt>
          <c:dPt>
            <c:idx val="3"/>
            <c:bubble3D val="0"/>
            <c:spPr>
              <a:solidFill>
                <a:schemeClr val="accent5">
                  <a:lumMod val="5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c:spPr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c:spPr>
          </c:dPt>
          <c:dPt>
            <c:idx val="5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-0.49583333333333335"/>
                  <c:y val="-3.8288288288288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sz="2000" b="0">
                    <a:solidFill>
                      <a:schemeClr val="tx1"/>
                    </a:solidFill>
                    <a:latin typeface="Arial Black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Sheet1!$A$42:$A$47</c:f>
              <c:strCache>
                <c:ptCount val="6"/>
                <c:pt idx="0">
                  <c:v>MICA/Bolton Hill</c:v>
                </c:pt>
                <c:pt idx="1">
                  <c:v>Mount Vernon</c:v>
                </c:pt>
                <c:pt idx="2">
                  <c:v>Station North/GreenMount</c:v>
                </c:pt>
                <c:pt idx="3">
                  <c:v>Charles Village</c:v>
                </c:pt>
                <c:pt idx="4">
                  <c:v>Reservoir Hill</c:v>
                </c:pt>
                <c:pt idx="5">
                  <c:v>Other</c:v>
                </c:pt>
              </c:strCache>
            </c:strRef>
          </c:cat>
          <c:val>
            <c:numRef>
              <c:f>Sheet1!$B$42:$B$47</c:f>
              <c:numCache>
                <c:formatCode>0%</c:formatCode>
                <c:ptCount val="6"/>
                <c:pt idx="0">
                  <c:v>0.71</c:v>
                </c:pt>
                <c:pt idx="1">
                  <c:v>7.0000000000000007E-2</c:v>
                </c:pt>
                <c:pt idx="2" formatCode="0.00%">
                  <c:v>5.6000000000000001E-2</c:v>
                </c:pt>
                <c:pt idx="3" formatCode="0.00%">
                  <c:v>4.9000000000000002E-2</c:v>
                </c:pt>
                <c:pt idx="4" formatCode="0.00%">
                  <c:v>4.2000000000000003E-2</c:v>
                </c:pt>
                <c:pt idx="5">
                  <c:v>7.6999999999999999E-2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1"/>
      <c:txPr>
        <a:bodyPr/>
        <a:lstStyle/>
        <a:p>
          <a:pPr>
            <a:defRPr>
              <a:solidFill>
                <a:schemeClr val="tx1"/>
              </a:solidFill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Makeup of cycling population</c:v>
          </c:tx>
          <c:dPt>
            <c:idx val="0"/>
            <c:bubble3D val="0"/>
          </c:dPt>
          <c:dPt>
            <c:idx val="1"/>
            <c:bubble3D val="0"/>
          </c:dPt>
          <c:dLbls>
            <c:txPr>
              <a:bodyPr/>
              <a:lstStyle/>
              <a:p>
                <a:pPr>
                  <a:defRPr sz="1800">
                    <a:latin typeface="Arial Black" pitchFamily="34" charset="0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Sheet1!$A$28:$A$32</c:f>
              <c:strCache>
                <c:ptCount val="5"/>
                <c:pt idx="0">
                  <c:v>Foundation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  <c:pt idx="4">
                  <c:v>Grad</c:v>
                </c:pt>
              </c:strCache>
            </c:strRef>
          </c:cat>
          <c:val>
            <c:numRef>
              <c:f>Sheet1!$B$28:$B$32</c:f>
              <c:numCache>
                <c:formatCode>0%</c:formatCode>
                <c:ptCount val="5"/>
                <c:pt idx="0">
                  <c:v>0.21</c:v>
                </c:pt>
                <c:pt idx="1">
                  <c:v>0.25</c:v>
                </c:pt>
                <c:pt idx="2">
                  <c:v>0.3</c:v>
                </c:pt>
                <c:pt idx="3" formatCode="0.00%">
                  <c:v>0.17499999999999999</c:v>
                </c:pt>
                <c:pt idx="4" formatCode="0.00%">
                  <c:v>5.5E-2</c:v>
                </c:pt>
              </c:numCache>
            </c:numRef>
          </c:val>
          <c:smooth val="0"/>
        </c:ser>
        <c:dLbls>
          <c:dLblPos val="l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65632"/>
        <c:axId val="74162944"/>
      </c:lineChart>
      <c:valAx>
        <c:axId val="7416294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74165632"/>
        <c:crosses val="autoZero"/>
        <c:crossBetween val="between"/>
      </c:valAx>
      <c:catAx>
        <c:axId val="74165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416294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pPr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Percentage of Respondents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v>Why our students cycle</c:v>
          </c:tx>
          <c:invertIfNegative val="0"/>
          <c:dLbls>
            <c:dLbl>
              <c:idx val="0"/>
              <c:layout>
                <c:manualLayout>
                  <c:x val="1.4957264957264958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957264957264958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957264957264958E-2"/>
                  <c:y val="-2.2222222222222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094017094017016E-2"/>
                  <c:y val="-1.9444444444444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093848845817348E-2"/>
                  <c:y val="-2.2222222222222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7094017094017096E-2"/>
                  <c:y val="-3.0555555555555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Arial Black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Sheet1!$A$121:$A$126</c:f>
              <c:strCache>
                <c:ptCount val="6"/>
                <c:pt idx="0">
                  <c:v>Transportation</c:v>
                </c:pt>
                <c:pt idx="1">
                  <c:v>Exercise</c:v>
                </c:pt>
                <c:pt idx="2">
                  <c:v>Exploration</c:v>
                </c:pt>
                <c:pt idx="3">
                  <c:v>Hobby</c:v>
                </c:pt>
                <c:pt idx="4">
                  <c:v>Sustainability</c:v>
                </c:pt>
                <c:pt idx="5">
                  <c:v>Social</c:v>
                </c:pt>
              </c:strCache>
            </c:strRef>
          </c:cat>
          <c:val>
            <c:numRef>
              <c:f>Sheet1!$B$121:$B$126</c:f>
              <c:numCache>
                <c:formatCode>0%</c:formatCode>
                <c:ptCount val="6"/>
                <c:pt idx="0">
                  <c:v>0.83</c:v>
                </c:pt>
                <c:pt idx="1">
                  <c:v>0.78</c:v>
                </c:pt>
                <c:pt idx="2">
                  <c:v>0.63</c:v>
                </c:pt>
                <c:pt idx="3">
                  <c:v>0.61</c:v>
                </c:pt>
                <c:pt idx="4">
                  <c:v>0.45</c:v>
                </c:pt>
                <c:pt idx="5">
                  <c:v>0.44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74177152"/>
        <c:axId val="74278400"/>
      </c:barChart>
      <c:catAx>
        <c:axId val="741771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4278400"/>
        <c:crosses val="autoZero"/>
        <c:auto val="1"/>
        <c:lblAlgn val="ctr"/>
        <c:lblOffset val="100"/>
        <c:noMultiLvlLbl val="0"/>
      </c:catAx>
      <c:valAx>
        <c:axId val="742784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177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pPr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Percentage of Respondents Injured 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v>Percent of cyclists injured in last 12 months</c:v>
          </c:tx>
          <c:explosion val="25"/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0.11317644283228641"/>
                  <c:y val="0.1108153118184170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delete val="1"/>
            </c:dLbl>
            <c:txPr>
              <a:bodyPr/>
              <a:lstStyle/>
              <a:p>
                <a:pPr>
                  <a:defRPr sz="2400" b="1">
                    <a:latin typeface="Arial Black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Sheet1!$A$72:$A$73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Sheet1!$B$72:$B$73</c:f>
              <c:numCache>
                <c:formatCode>0%</c:formatCode>
                <c:ptCount val="2"/>
                <c:pt idx="0">
                  <c:v>0.15</c:v>
                </c:pt>
                <c:pt idx="1">
                  <c:v>0.85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2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v>How students were injured in last 12 months</c:v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000">
                    <a:latin typeface="Arial Black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Sheet1!$A$88:$A$93</c:f>
              <c:strCache>
                <c:ptCount val="6"/>
                <c:pt idx="0">
                  <c:v>Bike Collision</c:v>
                </c:pt>
                <c:pt idx="1">
                  <c:v>Automobile Accident</c:v>
                </c:pt>
                <c:pt idx="2">
                  <c:v>Doored</c:v>
                </c:pt>
                <c:pt idx="3">
                  <c:v>Assault</c:v>
                </c:pt>
                <c:pt idx="4">
                  <c:v>Operator Error</c:v>
                </c:pt>
                <c:pt idx="5">
                  <c:v>Other</c:v>
                </c:pt>
              </c:strCache>
            </c:strRef>
          </c:cat>
          <c:val>
            <c:numRef>
              <c:f>Sheet1!$B$88:$B$93</c:f>
              <c:numCache>
                <c:formatCode>0%</c:formatCode>
                <c:ptCount val="6"/>
                <c:pt idx="0">
                  <c:v>0.28999999999999998</c:v>
                </c:pt>
                <c:pt idx="1">
                  <c:v>0.19</c:v>
                </c:pt>
                <c:pt idx="2">
                  <c:v>0.19</c:v>
                </c:pt>
                <c:pt idx="3">
                  <c:v>0.01</c:v>
                </c:pt>
                <c:pt idx="4">
                  <c:v>0.28999999999999998</c:v>
                </c:pt>
                <c:pt idx="5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323072"/>
        <c:axId val="74324608"/>
      </c:barChart>
      <c:catAx>
        <c:axId val="74323072"/>
        <c:scaling>
          <c:orientation val="minMax"/>
        </c:scaling>
        <c:delete val="0"/>
        <c:axPos val="l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4324608"/>
        <c:crosses val="autoZero"/>
        <c:auto val="1"/>
        <c:lblAlgn val="ctr"/>
        <c:lblOffset val="100"/>
        <c:noMultiLvlLbl val="0"/>
      </c:catAx>
      <c:valAx>
        <c:axId val="7432460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74323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v>Safety practices of students</c:v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000">
                    <a:latin typeface="Arial Black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Sheet1!$A$106:$A$114</c:f>
              <c:strCache>
                <c:ptCount val="9"/>
                <c:pt idx="0">
                  <c:v> Helmet</c:v>
                </c:pt>
                <c:pt idx="1">
                  <c:v>Traffic signs/signals</c:v>
                </c:pt>
                <c:pt idx="2">
                  <c:v>Ride in straight line</c:v>
                </c:pt>
                <c:pt idx="3">
                  <c:v>Signaled turns</c:v>
                </c:pt>
                <c:pt idx="4">
                  <c:v>Rode w/ traffic</c:v>
                </c:pt>
                <c:pt idx="5">
                  <c:v>Used lights at night</c:v>
                </c:pt>
                <c:pt idx="6">
                  <c:v>Wore reflective/bright clothing</c:v>
                </c:pt>
                <c:pt idx="7">
                  <c:v>Courteous to fellow travelers</c:v>
                </c:pt>
                <c:pt idx="8">
                  <c:v>Does not attempt safer riding</c:v>
                </c:pt>
              </c:strCache>
            </c:strRef>
          </c:cat>
          <c:val>
            <c:numRef>
              <c:f>Sheet1!$B$106:$B$114</c:f>
              <c:numCache>
                <c:formatCode>0%</c:formatCode>
                <c:ptCount val="9"/>
                <c:pt idx="0">
                  <c:v>0.55000000000000004</c:v>
                </c:pt>
                <c:pt idx="1">
                  <c:v>0.78</c:v>
                </c:pt>
                <c:pt idx="2">
                  <c:v>0.8</c:v>
                </c:pt>
                <c:pt idx="3">
                  <c:v>0.55000000000000004</c:v>
                </c:pt>
                <c:pt idx="4">
                  <c:v>0.79</c:v>
                </c:pt>
                <c:pt idx="5">
                  <c:v>0.52</c:v>
                </c:pt>
                <c:pt idx="6">
                  <c:v>0.32</c:v>
                </c:pt>
                <c:pt idx="7">
                  <c:v>0.78</c:v>
                </c:pt>
                <c:pt idx="8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373760"/>
        <c:axId val="74379648"/>
      </c:barChart>
      <c:catAx>
        <c:axId val="7437376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7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4379648"/>
        <c:crosses val="autoZero"/>
        <c:auto val="1"/>
        <c:lblAlgn val="ctr"/>
        <c:lblOffset val="100"/>
        <c:noMultiLvlLbl val="0"/>
      </c:catAx>
      <c:valAx>
        <c:axId val="7437964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74373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DINPro-Regular" pitchFamily="50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A9427-6BEF-4EBF-AAF6-B9E703FA5B15}" type="datetimeFigureOut">
              <a:rPr lang="en-US" smtClean="0"/>
              <a:t>3/21/2013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DE9F2-C669-4FEE-AF78-867A8B2FF6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032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B4DC9-43A4-47D9-A35D-C104AF8409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014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DE9F2-C669-4FEE-AF78-867A8B2FF61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86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DE9F2-C669-4FEE-AF78-867A8B2FF61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86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DE9F2-C669-4FEE-AF78-867A8B2FF61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9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DE9F2-C669-4FEE-AF78-867A8B2FF61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16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DE9F2-C669-4FEE-AF78-867A8B2FF6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696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DE9F2-C669-4FEE-AF78-867A8B2FF61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5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22AB09B9-B64A-465B-B87B-CA7AC48691E1}" type="datetimeFigureOut">
              <a:rPr lang="en-US" smtClean="0"/>
              <a:t>3/21/2013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FFF79735-4A43-465C-9745-FCA3D9F4931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22AB09B9-B64A-465B-B87B-CA7AC48691E1}" type="datetimeFigureOut">
              <a:rPr lang="en-US" smtClean="0"/>
              <a:t>3/21/2013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/>
              <a:t>3/21/2013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22AB09B9-B64A-465B-B87B-CA7AC48691E1}" type="datetimeFigureOut">
              <a:rPr lang="en-US" smtClean="0">
                <a:solidFill>
                  <a:prstClr val="white"/>
                </a:solidFill>
              </a:rPr>
              <a:pPr/>
              <a:t>3/21/2013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FFF79735-4A43-465C-9745-FCA3D9F4931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85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22AB09B9-B64A-465B-B87B-CA7AC48691E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3/21/2013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FFF79735-4A43-465C-9745-FCA3D9F4931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843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3/21/2013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54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3/21/2013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19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3/21/2013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21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22AB09B9-B64A-465B-B87B-CA7AC48691E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3/21/2013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FFF79735-4A43-465C-9745-FCA3D9F4931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06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3/21/2013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36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3/21/2013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28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22AB09B9-B64A-465B-B87B-CA7AC48691E1}" type="datetimeFigureOut">
              <a:rPr lang="en-US" smtClean="0"/>
              <a:t>3/21/2013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FFF79735-4A43-465C-9745-FCA3D9F4931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3/21/2013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51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22AB09B9-B64A-465B-B87B-CA7AC48691E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3/21/2013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05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3/21/2013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62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/>
              <a:t>3/21/2013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/>
              <a:t>3/21/2013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/>
              <a:t>3/21/2013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22AB09B9-B64A-465B-B87B-CA7AC48691E1}" type="datetimeFigureOut">
              <a:rPr lang="en-US" smtClean="0"/>
              <a:t>3/21/2013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FFF79735-4A43-465C-9745-FCA3D9F4931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/>
              <a:t>3/21/2013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/>
              <a:t>3/21/2013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2AB09B9-B64A-465B-B87B-CA7AC48691E1}" type="datetimeFigureOut">
              <a:rPr lang="en-US" smtClean="0"/>
              <a:t>3/21/2013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FFF79735-4A43-465C-9745-FCA3D9F4931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4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2AB09B9-B64A-465B-B87B-CA7AC48691E1}" type="datetimeFigureOut">
              <a:rPr lang="en-US" smtClean="0"/>
              <a:t>3/21/2013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79735-4A43-465C-9745-FCA3D9F4931A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4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2AB09B9-B64A-465B-B87B-CA7AC48691E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3/21/2013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79735-4A43-465C-9745-FCA3D9F4931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883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652069" y="3270121"/>
            <a:ext cx="5985159" cy="111613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Impact" pitchFamily="34" charset="0"/>
              </a:rPr>
              <a:t>MICA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Fitness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6299965" y="-63022"/>
            <a:ext cx="2680632" cy="1697583"/>
          </a:xfrm>
        </p:spPr>
        <p:txBody>
          <a:bodyPr>
            <a:normAutofit/>
          </a:bodyPr>
          <a:lstStyle/>
          <a:p>
            <a:endParaRPr lang="en-US" sz="2200" b="1" dirty="0" smtClean="0">
              <a:solidFill>
                <a:schemeClr val="tx1">
                  <a:lumMod val="95000"/>
                </a:schemeClr>
              </a:solidFill>
              <a:latin typeface="DINPro-Regular" pitchFamily="50" charset="0"/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Aaron Roppolo</a:t>
            </a:r>
          </a:p>
          <a:p>
            <a:pPr algn="l"/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Arial Narrow" pitchFamily="34" charset="0"/>
                <a:cs typeface="Arial" pitchFamily="34" charset="0"/>
              </a:rPr>
              <a:t>Fitness Director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9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Location</a:t>
            </a:r>
            <a:endParaRPr lang="en-US" dirty="0">
              <a:latin typeface="Century Gothic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37519972"/>
              </p:ext>
            </p:extLst>
          </p:nvPr>
        </p:nvGraphicFramePr>
        <p:xfrm>
          <a:off x="152400" y="381000"/>
          <a:ext cx="6096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8811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Class Standing</a:t>
            </a:r>
            <a:endParaRPr lang="en-US" dirty="0">
              <a:latin typeface="Century Gothic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2017883"/>
              </p:ext>
            </p:extLst>
          </p:nvPr>
        </p:nvGraphicFramePr>
        <p:xfrm>
          <a:off x="228600" y="533400"/>
          <a:ext cx="57912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6743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Why they cycle</a:t>
            </a:r>
            <a:endParaRPr lang="en-US" dirty="0">
              <a:latin typeface="Century Gothic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542453033"/>
              </p:ext>
            </p:extLst>
          </p:nvPr>
        </p:nvGraphicFramePr>
        <p:xfrm>
          <a:off x="152400" y="0"/>
          <a:ext cx="65532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1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079454" y="1948200"/>
            <a:ext cx="4820301" cy="1436159"/>
          </a:xfrm>
        </p:spPr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Injuries</a:t>
            </a:r>
            <a:endParaRPr lang="en-US" dirty="0">
              <a:latin typeface="Century Gothic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523028844"/>
              </p:ext>
            </p:extLst>
          </p:nvPr>
        </p:nvGraphicFramePr>
        <p:xfrm>
          <a:off x="0" y="0"/>
          <a:ext cx="67818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1"/>
          <p:cNvSpPr txBox="1"/>
          <p:nvPr/>
        </p:nvSpPr>
        <p:spPr>
          <a:xfrm rot="-900000">
            <a:off x="7415350" y="4946776"/>
            <a:ext cx="1773492" cy="41854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rtl="0">
              <a:defRPr sz="216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[last 12 months] 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512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Causes of </a:t>
            </a:r>
            <a:r>
              <a:rPr lang="en-US" dirty="0" smtClean="0">
                <a:solidFill>
                  <a:srgbClr val="C00000"/>
                </a:solidFill>
                <a:latin typeface="Century Gothic" pitchFamily="34" charset="0"/>
              </a:rPr>
              <a:t>Injury</a:t>
            </a:r>
            <a:endParaRPr lang="en-US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08117520"/>
              </p:ext>
            </p:extLst>
          </p:nvPr>
        </p:nvGraphicFramePr>
        <p:xfrm>
          <a:off x="0" y="152400"/>
          <a:ext cx="64008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080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Safety Practices</a:t>
            </a:r>
            <a:endParaRPr lang="en-US" dirty="0">
              <a:latin typeface="Century Gothic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3233002"/>
              </p:ext>
            </p:extLst>
          </p:nvPr>
        </p:nvGraphicFramePr>
        <p:xfrm>
          <a:off x="19050" y="-14288"/>
          <a:ext cx="6305550" cy="649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3191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 rot="-900000">
            <a:off x="1021135" y="3632795"/>
            <a:ext cx="5453120" cy="1143000"/>
          </a:xfrm>
          <a:prstGeom prst="rightArrow">
            <a:avLst/>
          </a:prstGeom>
          <a:solidFill>
            <a:schemeClr val="accent5">
              <a:lumMod val="50000"/>
              <a:alpha val="7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-900000">
            <a:off x="729497" y="2448849"/>
            <a:ext cx="4680611" cy="1143000"/>
          </a:xfrm>
          <a:prstGeom prst="rightArrow">
            <a:avLst/>
          </a:prstGeom>
          <a:solidFill>
            <a:schemeClr val="accent5">
              <a:lumMod val="75000"/>
              <a:alpha val="7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-900000">
            <a:off x="435734" y="1259656"/>
            <a:ext cx="4032773" cy="1143000"/>
          </a:xfrm>
          <a:prstGeom prst="rightArrow">
            <a:avLst/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8417" y="1251847"/>
            <a:ext cx="5381140" cy="4839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Safety Incentives</a:t>
            </a:r>
          </a:p>
          <a:p>
            <a:pPr marL="0" indent="0">
              <a:buNone/>
            </a:pPr>
            <a:endParaRPr lang="en-US" sz="3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MICA Cycling Map</a:t>
            </a:r>
          </a:p>
          <a:p>
            <a:pPr marL="0" indent="0">
              <a:buNone/>
            </a:pPr>
            <a:endParaRPr lang="en-US" sz="3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en-US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Orientation Programming</a:t>
            </a:r>
          </a:p>
          <a:p>
            <a:pPr marL="0" indent="0">
              <a:buNone/>
            </a:pPr>
            <a:endParaRPr lang="en-US" sz="3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Moving Forward</a:t>
            </a:r>
            <a:endParaRPr lang="en-US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 rot="896667">
            <a:off x="276288" y="5221210"/>
            <a:ext cx="5773738" cy="1127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effectLst/>
                <a:latin typeface="Impact" pitchFamily="34" charset="0"/>
              </a:rPr>
              <a:t>Questions?</a:t>
            </a:r>
            <a:r>
              <a:rPr lang="en-US" sz="4000" dirty="0" smtClean="0">
                <a:effectLst/>
                <a:latin typeface="HelveticaNeueLT Std" pitchFamily="34" charset="0"/>
              </a:rPr>
              <a:t> Comments?</a:t>
            </a:r>
            <a:endParaRPr lang="en-US" sz="4000" dirty="0">
              <a:effectLst/>
              <a:latin typeface="HelveticaNeueL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5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7133350">
            <a:off x="317840" y="2647783"/>
            <a:ext cx="4003147" cy="1143000"/>
          </a:xfrm>
        </p:spPr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Who are we?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 rot="897715">
            <a:off x="3738741" y="2575260"/>
            <a:ext cx="5443928" cy="1043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3152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97280" indent="-32004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2024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46888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itchFamily="34" charset="0"/>
                <a:cs typeface="Arial" pitchFamily="34" charset="0"/>
              </a:rPr>
              <a:t>Fitness Coordinators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4161748" y="1269067"/>
            <a:ext cx="254793" cy="68555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 rot="897715">
            <a:off x="4220397" y="603514"/>
            <a:ext cx="1636704" cy="1022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3152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97280" indent="-32004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2024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46888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latin typeface="Arial Narrow" pitchFamily="34" charset="0"/>
              </a:rPr>
              <a:t>Admin </a:t>
            </a:r>
            <a:endParaRPr lang="en-US" sz="3600" dirty="0">
              <a:latin typeface="Arial Narrow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 rot="897715">
            <a:off x="3353073" y="4038479"/>
            <a:ext cx="5443928" cy="100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3152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97280" indent="-32004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2024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46888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itchFamily="34" charset="0"/>
                <a:cs typeface="Arial" pitchFamily="34" charset="0"/>
              </a:rPr>
              <a:t>Fitness Assistants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3292890" y="4729698"/>
            <a:ext cx="4253023" cy="685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3771437" y="2864020"/>
            <a:ext cx="80310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591086" y="745046"/>
            <a:ext cx="8028448" cy="57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7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7206605">
            <a:off x="-1875174" y="4251734"/>
            <a:ext cx="7024744" cy="1143000"/>
          </a:xfrm>
        </p:spPr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Background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863514">
            <a:off x="3186092" y="2591900"/>
            <a:ext cx="7162800" cy="3241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MICA Bike Share</a:t>
            </a:r>
          </a:p>
          <a:p>
            <a:pPr marL="365760" lvl="1" indent="0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Students of Sustainability</a:t>
            </a:r>
          </a:p>
          <a:p>
            <a:pPr marL="365760" lvl="1" indent="0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MICA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Cycling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“Fred killed the bike lane”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Cycling point person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7135179">
            <a:off x="-1750137" y="4193377"/>
            <a:ext cx="7024744" cy="1143000"/>
          </a:xfrm>
        </p:spPr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Programming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2054" name="Picture 6" descr="C:\Users\Aaron\Desktop\swdw sp12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149901" y="1233634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tailgating-1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149901" y="1233634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Media\healthy snacks(1)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149901" y="1233634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Downloads\334389_483132905064281_654616097_o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149901" y="1218553"/>
            <a:ext cx="3657600" cy="46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March_right_in(1)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149901" y="1233634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F:\Posters and Fliers\2betterthan1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149901" y="1208694"/>
            <a:ext cx="3657600" cy="462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oppolo\Downloads\March_madness(1)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149901" y="1204768"/>
            <a:ext cx="3657600" cy="462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Posters and Fliers\CornMaize.jpg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149901" y="1233634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Posters and Fliers\Cycling (1).jp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084204" y="1164840"/>
            <a:ext cx="3788995" cy="470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944506" y="2081291"/>
            <a:ext cx="5690855" cy="1570680"/>
          </a:xfrm>
        </p:spPr>
        <p:txBody>
          <a:bodyPr/>
          <a:lstStyle/>
          <a:p>
            <a:r>
              <a:rPr lang="en-US" dirty="0" smtClean="0">
                <a:latin typeface="Impact" pitchFamily="34" charset="0"/>
              </a:rPr>
              <a:t>Cycling Survey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2012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7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55366276"/>
              </p:ext>
            </p:extLst>
          </p:nvPr>
        </p:nvGraphicFramePr>
        <p:xfrm>
          <a:off x="304800" y="838200"/>
          <a:ext cx="71628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Participation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788819" y="514808"/>
            <a:ext cx="5233933" cy="5936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Surveys Collected</a:t>
            </a:r>
          </a:p>
        </p:txBody>
      </p:sp>
      <p:sp>
        <p:nvSpPr>
          <p:cNvPr id="6" name="Rectangle 5"/>
          <p:cNvSpPr/>
          <p:nvPr/>
        </p:nvSpPr>
        <p:spPr>
          <a:xfrm rot="-900000">
            <a:off x="526145" y="2912506"/>
            <a:ext cx="32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Enrolled students</a:t>
            </a:r>
          </a:p>
          <a:p>
            <a:pPr lvl="1"/>
            <a:endParaRPr lang="en-US" sz="2800" dirty="0">
              <a:latin typeface="DINPro-Regular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 rot="-900000">
            <a:off x="3888121" y="4610426"/>
            <a:ext cx="1600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Cyclists</a:t>
            </a:r>
          </a:p>
          <a:p>
            <a:pPr lvl="1"/>
            <a:endParaRPr lang="en-US" sz="2800" dirty="0">
              <a:latin typeface="DINPro-Regular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 rot="-900000">
            <a:off x="987916" y="1486301"/>
            <a:ext cx="815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 Black" pitchFamily="34" charset="0"/>
              </a:rPr>
              <a:t>260</a:t>
            </a:r>
          </a:p>
          <a:p>
            <a:pPr lvl="1"/>
            <a:endParaRPr lang="en-US" sz="2800" dirty="0">
              <a:latin typeface="DINPro-Medium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 rot="-900000">
            <a:off x="3598846" y="2453573"/>
            <a:ext cx="815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 Black" pitchFamily="34" charset="0"/>
              </a:rPr>
              <a:t>237</a:t>
            </a:r>
          </a:p>
          <a:p>
            <a:pPr lvl="1"/>
            <a:endParaRPr lang="en-US" sz="2800" dirty="0">
              <a:latin typeface="DINPro-Medium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 rot="-900000">
            <a:off x="5283211" y="4387807"/>
            <a:ext cx="815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 Black" pitchFamily="34" charset="0"/>
              </a:rPr>
              <a:t>143</a:t>
            </a:r>
          </a:p>
          <a:p>
            <a:pPr lvl="1"/>
            <a:endParaRPr lang="en-US" sz="2800" dirty="0">
              <a:latin typeface="DINPro-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6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Respondents</a:t>
            </a:r>
            <a:endParaRPr lang="en-US" dirty="0">
              <a:latin typeface="Century Gothic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48261301"/>
              </p:ext>
            </p:extLst>
          </p:nvPr>
        </p:nvGraphicFramePr>
        <p:xfrm>
          <a:off x="152400" y="685800"/>
          <a:ext cx="5943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68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Frequency</a:t>
            </a:r>
            <a:endParaRPr lang="en-US" dirty="0">
              <a:latin typeface="Century Gothic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7536173"/>
              </p:ext>
            </p:extLst>
          </p:nvPr>
        </p:nvGraphicFramePr>
        <p:xfrm>
          <a:off x="0" y="28574"/>
          <a:ext cx="6553200" cy="583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861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Kilter</Template>
  <TotalTime>1289</TotalTime>
  <Words>120</Words>
  <Application>Microsoft Office PowerPoint</Application>
  <PresentationFormat>On-screen Show (4:3)</PresentationFormat>
  <Paragraphs>62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Kilter</vt:lpstr>
      <vt:lpstr>1_Kilter</vt:lpstr>
      <vt:lpstr>MICA Fitness</vt:lpstr>
      <vt:lpstr>Who are we?</vt:lpstr>
      <vt:lpstr>PowerPoint Presentation</vt:lpstr>
      <vt:lpstr>Background</vt:lpstr>
      <vt:lpstr>Programming</vt:lpstr>
      <vt:lpstr>Cycling Survey 2012</vt:lpstr>
      <vt:lpstr>Participation</vt:lpstr>
      <vt:lpstr>Respondents</vt:lpstr>
      <vt:lpstr>Frequency</vt:lpstr>
      <vt:lpstr>Location</vt:lpstr>
      <vt:lpstr>Class Standing</vt:lpstr>
      <vt:lpstr>Why they cycle</vt:lpstr>
      <vt:lpstr>Injuries</vt:lpstr>
      <vt:lpstr>Causes of Injury</vt:lpstr>
      <vt:lpstr>Safety Practices</vt:lpstr>
      <vt:lpstr>Moving Forward</vt:lpstr>
      <vt:lpstr>PowerPoint Presentation</vt:lpstr>
    </vt:vector>
  </TitlesOfParts>
  <Company>Maryland Institute College of Art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MICA Fitness</dc:title>
  <dc:creator>Aaron Roppolo</dc:creator>
  <cp:lastModifiedBy>Aaron</cp:lastModifiedBy>
  <cp:revision>114</cp:revision>
  <dcterms:created xsi:type="dcterms:W3CDTF">2012-02-06T15:24:44Z</dcterms:created>
  <dcterms:modified xsi:type="dcterms:W3CDTF">2013-03-21T13:24:43Z</dcterms:modified>
</cp:coreProperties>
</file>