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59" r:id="rId4"/>
    <p:sldId id="269" r:id="rId5"/>
    <p:sldId id="282" r:id="rId6"/>
    <p:sldId id="258" r:id="rId7"/>
    <p:sldId id="268" r:id="rId8"/>
    <p:sldId id="281" r:id="rId9"/>
    <p:sldId id="262" r:id="rId10"/>
    <p:sldId id="270" r:id="rId11"/>
    <p:sldId id="271" r:id="rId12"/>
    <p:sldId id="280" r:id="rId13"/>
    <p:sldId id="277" r:id="rId14"/>
    <p:sldId id="274" r:id="rId15"/>
    <p:sldId id="275" r:id="rId16"/>
    <p:sldId id="276" r:id="rId17"/>
    <p:sldId id="273" r:id="rId18"/>
    <p:sldId id="265" r:id="rId19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Kuzan\Desktop\Pedestrian%20KPA\Ped%20KPA%20Meetings\CY2012-Q3%20Progre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Kuzan\Desktop\Pedestrian%20KPA\Ped%20KPA%20Meetings\CY2012-Q3%20Progres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Kuzan\Desktop\Bike-Ped%20Coord%20July%202010-Present\Funding%20and%20Program%20Coordination\SHA%20Program%20Expenditures-2002-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Bicycle Fatals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xVal>
            <c:numRef>
              <c:f>Overview!$B$35:$I$35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xVal>
          <c:yVal>
            <c:numRef>
              <c:f>Overview!$B$36:$I$36</c:f>
              <c:numCache>
                <c:formatCode>General</c:formatCode>
                <c:ptCount val="8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10</c:v>
                </c:pt>
                <c:pt idx="5">
                  <c:v>8</c:v>
                </c:pt>
                <c:pt idx="6">
                  <c:v>4</c:v>
                </c:pt>
                <c:pt idx="7">
                  <c:v>4</c:v>
                </c:pt>
              </c:numCache>
            </c:numRef>
          </c:yVal>
          <c:smooth val="1"/>
        </c:ser>
        <c:axId val="40804736"/>
        <c:axId val="40806272"/>
      </c:scatterChart>
      <c:valAx>
        <c:axId val="40804736"/>
        <c:scaling>
          <c:orientation val="minMax"/>
        </c:scaling>
        <c:axPos val="b"/>
        <c:numFmt formatCode="General" sourceLinked="1"/>
        <c:tickLblPos val="nextTo"/>
        <c:crossAx val="40806272"/>
        <c:crosses val="autoZero"/>
        <c:crossBetween val="midCat"/>
      </c:valAx>
      <c:valAx>
        <c:axId val="40806272"/>
        <c:scaling>
          <c:orientation val="minMax"/>
        </c:scaling>
        <c:axPos val="l"/>
        <c:majorGridlines/>
        <c:numFmt formatCode="General" sourceLinked="1"/>
        <c:tickLblPos val="nextTo"/>
        <c:crossAx val="40804736"/>
        <c:crosses val="autoZero"/>
        <c:crossBetween val="midCat"/>
      </c:valAx>
      <c:spPr>
        <a:ln>
          <a:solidFill>
            <a:scrgbClr r="0" g="0" b="0"/>
          </a:solidFill>
        </a:ln>
      </c:spPr>
    </c:plotArea>
    <c:plotVisOnly val="1"/>
  </c:chart>
  <c:spPr>
    <a:ln>
      <a:solidFill>
        <a:scrgbClr r="0" g="0" b="0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Bicycle Injuries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xVal>
            <c:numRef>
              <c:f>Overview!$B$41:$I$41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xVal>
          <c:yVal>
            <c:numRef>
              <c:f>Overview!$B$42:$I$42</c:f>
              <c:numCache>
                <c:formatCode>General</c:formatCode>
                <c:ptCount val="8"/>
                <c:pt idx="0">
                  <c:v>629</c:v>
                </c:pt>
                <c:pt idx="1">
                  <c:v>648</c:v>
                </c:pt>
                <c:pt idx="2">
                  <c:v>638</c:v>
                </c:pt>
                <c:pt idx="3">
                  <c:v>619</c:v>
                </c:pt>
                <c:pt idx="4">
                  <c:v>559</c:v>
                </c:pt>
                <c:pt idx="5">
                  <c:v>601</c:v>
                </c:pt>
                <c:pt idx="6">
                  <c:v>574</c:v>
                </c:pt>
                <c:pt idx="7">
                  <c:v>553</c:v>
                </c:pt>
              </c:numCache>
            </c:numRef>
          </c:yVal>
          <c:smooth val="1"/>
        </c:ser>
        <c:axId val="40825984"/>
        <c:axId val="40827520"/>
      </c:scatterChart>
      <c:valAx>
        <c:axId val="40825984"/>
        <c:scaling>
          <c:orientation val="minMax"/>
        </c:scaling>
        <c:axPos val="b"/>
        <c:numFmt formatCode="General" sourceLinked="1"/>
        <c:tickLblPos val="nextTo"/>
        <c:crossAx val="40827520"/>
        <c:crosses val="autoZero"/>
        <c:crossBetween val="midCat"/>
      </c:valAx>
      <c:valAx>
        <c:axId val="40827520"/>
        <c:scaling>
          <c:orientation val="minMax"/>
        </c:scaling>
        <c:axPos val="l"/>
        <c:majorGridlines/>
        <c:numFmt formatCode="General" sourceLinked="1"/>
        <c:tickLblPos val="nextTo"/>
        <c:crossAx val="40825984"/>
        <c:crosses val="autoZero"/>
        <c:crossBetween val="midCat"/>
      </c:valAx>
    </c:plotArea>
    <c:plotVisOnly val="1"/>
  </c:chart>
  <c:spPr>
    <a:ln>
      <a:solidFill>
        <a:scrgbClr r="0" g="0" b="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anchor="t" anchorCtr="1"/>
          <a:lstStyle/>
          <a:p>
            <a:pPr algn="ctr">
              <a:defRPr/>
            </a:pPr>
            <a:r>
              <a:rPr lang="en-US" baseline="0"/>
              <a:t>SHA Bike-Ped Programs Funding Levels</a:t>
            </a:r>
            <a:endParaRPr lang="en-US"/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Total Program (left axis)</c:v>
          </c:tx>
          <c:marker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xVal>
            <c:numRef>
              <c:f>'2002-2012'!$C$6:$M$6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'2002-2012'!$C$41:$M$41</c:f>
              <c:numCache>
                <c:formatCode>_("$"* #,##0.00_);_("$"* \(#,##0.00\);_("$"* "-"??_);_(@_)</c:formatCode>
                <c:ptCount val="11"/>
                <c:pt idx="0">
                  <c:v>831900</c:v>
                </c:pt>
                <c:pt idx="1">
                  <c:v>752097</c:v>
                </c:pt>
                <c:pt idx="2">
                  <c:v>748165</c:v>
                </c:pt>
                <c:pt idx="3">
                  <c:v>917497</c:v>
                </c:pt>
                <c:pt idx="4">
                  <c:v>954504</c:v>
                </c:pt>
                <c:pt idx="5">
                  <c:v>948932</c:v>
                </c:pt>
                <c:pt idx="6">
                  <c:v>864042</c:v>
                </c:pt>
                <c:pt idx="7">
                  <c:v>749246</c:v>
                </c:pt>
                <c:pt idx="8">
                  <c:v>641963</c:v>
                </c:pt>
                <c:pt idx="9">
                  <c:v>592573</c:v>
                </c:pt>
                <c:pt idx="10">
                  <c:v>734022</c:v>
                </c:pt>
              </c:numCache>
            </c:numRef>
          </c:yVal>
          <c:smooth val="1"/>
        </c:ser>
        <c:axId val="53875456"/>
        <c:axId val="53877376"/>
      </c:scatterChart>
      <c:scatterChart>
        <c:scatterStyle val="smoothMarker"/>
        <c:ser>
          <c:idx val="1"/>
          <c:order val="1"/>
          <c:tx>
            <c:v>Bike/Ped w/o Fund 84 (right axis)</c:v>
          </c:tx>
          <c:xVal>
            <c:numRef>
              <c:f>'2002-2012'!$C$6:$M$6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xVal>
          <c:yVal>
            <c:numRef>
              <c:f>'2002-2012'!$C$47:$M$47</c:f>
              <c:numCache>
                <c:formatCode>0.00%</c:formatCode>
                <c:ptCount val="11"/>
                <c:pt idx="0">
                  <c:v>2.3053251592739511E-2</c:v>
                </c:pt>
                <c:pt idx="1">
                  <c:v>1.9574602744060941E-2</c:v>
                </c:pt>
                <c:pt idx="2">
                  <c:v>2.1082247899861725E-2</c:v>
                </c:pt>
                <c:pt idx="3">
                  <c:v>2.2439310428263116E-2</c:v>
                </c:pt>
                <c:pt idx="4">
                  <c:v>1.2669407357119527E-2</c:v>
                </c:pt>
                <c:pt idx="5">
                  <c:v>1.9025599305324329E-2</c:v>
                </c:pt>
                <c:pt idx="6">
                  <c:v>2.3780094023207198E-2</c:v>
                </c:pt>
                <c:pt idx="7">
                  <c:v>2.6947090808626315E-2</c:v>
                </c:pt>
                <c:pt idx="8">
                  <c:v>3.3744935455781735E-2</c:v>
                </c:pt>
                <c:pt idx="9">
                  <c:v>3.5803183742762493E-2</c:v>
                </c:pt>
                <c:pt idx="10">
                  <c:v>3.8231824114263652E-2</c:v>
                </c:pt>
              </c:numCache>
            </c:numRef>
          </c:yVal>
          <c:smooth val="1"/>
        </c:ser>
        <c:axId val="53893376"/>
        <c:axId val="53891840"/>
      </c:scatterChart>
      <c:valAx>
        <c:axId val="53875456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Fiscal</a:t>
                </a:r>
                <a:r>
                  <a:rPr lang="en-US" sz="1400" baseline="0"/>
                  <a:t> Year</a:t>
                </a:r>
                <a:endParaRPr lang="en-US" sz="1400"/>
              </a:p>
            </c:rich>
          </c:tx>
          <c:layout/>
        </c:title>
        <c:numFmt formatCode="General" sourceLinked="1"/>
        <c:tickLblPos val="nextTo"/>
        <c:crossAx val="53877376"/>
        <c:crosses val="autoZero"/>
        <c:crossBetween val="midCat"/>
      </c:valAx>
      <c:valAx>
        <c:axId val="5387737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Budget ($1,000)</a:t>
                </a:r>
              </a:p>
            </c:rich>
          </c:tx>
          <c:layout/>
        </c:title>
        <c:numFmt formatCode="_(&quot;$&quot;* #,##0_);_(&quot;$&quot;* \(#,##0\);_(&quot;$&quot;* &quot;-&quot;_);_(@_)" sourceLinked="0"/>
        <c:tickLblPos val="nextTo"/>
        <c:crossAx val="53875456"/>
        <c:crosses val="autoZero"/>
        <c:crossBetween val="midCat"/>
      </c:valAx>
      <c:valAx>
        <c:axId val="53891840"/>
        <c:scaling>
          <c:orientation val="minMax"/>
        </c:scaling>
        <c:axPos val="r"/>
        <c:numFmt formatCode="0.00%" sourceLinked="1"/>
        <c:tickLblPos val="nextTo"/>
        <c:crossAx val="53893376"/>
        <c:crosses val="max"/>
        <c:crossBetween val="midCat"/>
      </c:valAx>
      <c:valAx>
        <c:axId val="53893376"/>
        <c:scaling>
          <c:orientation val="minMax"/>
        </c:scaling>
        <c:delete val="1"/>
        <c:axPos val="b"/>
        <c:numFmt formatCode="General" sourceLinked="1"/>
        <c:tickLblPos val="none"/>
        <c:crossAx val="538918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7391609723353662"/>
          <c:y val="0.74984396756743465"/>
          <c:w val="0.24176920537965829"/>
          <c:h val="0.10953619392971237"/>
        </c:manualLayout>
      </c:layout>
      <c:spPr>
        <a:solidFill>
          <a:schemeClr val="bg1"/>
        </a:solidFill>
      </c:sp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2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63869870-ECF0-4158-96EE-FBBE87AD0BF5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6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6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388BAED-664F-4079-98B8-A05E8242E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2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54A5C7E-736B-40FE-B8D1-E1B154ED9A8A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60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6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6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71F5CE2-8054-443F-9C34-5F9E3F1B4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Documentation and Explanation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yeilds</a:t>
            </a:r>
            <a:r>
              <a:rPr lang="en-US" baseline="0" dirty="0" smtClean="0"/>
              <a:t> </a:t>
            </a:r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F5CE2-8054-443F-9C34-5F9E3F1B47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Bicycle and Pedestrian initiatives</a:t>
            </a:r>
            <a:r>
              <a:rPr lang="en-US" baseline="0" dirty="0" smtClean="0"/>
              <a:t> expected to be complete in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05-1706-4483-AD04-BBDEF0AC839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Balancing Competing Needs – US 40 Pulaski</a:t>
            </a:r>
            <a:r>
              <a:rPr lang="en-US" baseline="0" dirty="0" smtClean="0"/>
              <a:t> Highway and Storm Water Management</a:t>
            </a:r>
          </a:p>
          <a:p>
            <a:r>
              <a:rPr lang="en-US" baseline="0" dirty="0" smtClean="0"/>
              <a:t>Traffic Capacity – We may be able to accept lower LOS on the roadway</a:t>
            </a:r>
          </a:p>
          <a:p>
            <a:r>
              <a:rPr lang="en-US" baseline="0" dirty="0" smtClean="0"/>
              <a:t>Balancing Needs of Community – BRT in Montgomery County</a:t>
            </a:r>
          </a:p>
          <a:p>
            <a:r>
              <a:rPr lang="en-US" dirty="0" smtClean="0"/>
              <a:t>Coordinate our Programs</a:t>
            </a:r>
            <a:r>
              <a:rPr lang="en-US" baseline="0" dirty="0" smtClean="0"/>
              <a:t> – Looking at ways in which our different funds can work together to help with bike/</a:t>
            </a:r>
            <a:r>
              <a:rPr lang="en-US" baseline="0" dirty="0" err="1" smtClean="0"/>
              <a:t>ped</a:t>
            </a:r>
            <a:r>
              <a:rPr lang="en-US" baseline="0" dirty="0" smtClean="0"/>
              <a:t> initiatives. Ex: </a:t>
            </a:r>
            <a:r>
              <a:rPr lang="en-US" baseline="0" dirty="0" err="1" smtClean="0"/>
              <a:t>Ped</a:t>
            </a:r>
            <a:r>
              <a:rPr lang="en-US" baseline="0" dirty="0" smtClean="0"/>
              <a:t> Safety Program</a:t>
            </a:r>
          </a:p>
          <a:p>
            <a:r>
              <a:rPr lang="en-US" baseline="0" dirty="0" smtClean="0"/>
              <a:t>Review Guidelines– Signal Warrants – 300 ft min spacing in MUTCD (engineers think more).  Future projection of pedestrian counts and access to facilities may be considered – MD 97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F5CE2-8054-443F-9C34-5F9E3F1B47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Bicycle and Pedestrian initiatives</a:t>
            </a:r>
            <a:r>
              <a:rPr lang="en-US" baseline="0" dirty="0" smtClean="0"/>
              <a:t> expected to be complete in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05-1706-4483-AD04-BBDEF0AC839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measures</a:t>
            </a:r>
            <a:r>
              <a:rPr lang="en-US" baseline="0" dirty="0" smtClean="0"/>
              <a:t> are recorded in SHA’s Business Plan.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Business Plan has been updated in 2011 and will begin to report new measures in 2012. New measures ill include:</a:t>
            </a:r>
          </a:p>
          <a:p>
            <a:r>
              <a:rPr lang="en-US" baseline="0" dirty="0" smtClean="0"/>
              <a:t>-number of bike lane miles</a:t>
            </a:r>
          </a:p>
          <a:p>
            <a:r>
              <a:rPr lang="en-US" baseline="0" dirty="0" smtClean="0"/>
              <a:t>-number of shared use path miles</a:t>
            </a:r>
          </a:p>
          <a:p>
            <a:r>
              <a:rPr lang="en-US" baseline="0" dirty="0" smtClean="0"/>
              <a:t>-% of sidewalk gaps filled</a:t>
            </a:r>
          </a:p>
          <a:p>
            <a:r>
              <a:rPr lang="en-US" baseline="0" dirty="0" smtClean="0"/>
              <a:t>-key connections made for bicycles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05-1706-4483-AD04-BBDEF0AC839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measures</a:t>
            </a:r>
            <a:r>
              <a:rPr lang="en-US" baseline="0" dirty="0" smtClean="0"/>
              <a:t> are recorded in SHA’s Business Plan.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Business Plan has been updated in 2011 and will begin to report new measures in 2012. New measures ill include:</a:t>
            </a:r>
          </a:p>
          <a:p>
            <a:r>
              <a:rPr lang="en-US" baseline="0" dirty="0" smtClean="0"/>
              <a:t>-number of bike lane miles</a:t>
            </a:r>
          </a:p>
          <a:p>
            <a:r>
              <a:rPr lang="en-US" baseline="0" dirty="0" smtClean="0"/>
              <a:t>-number of shared use path miles</a:t>
            </a:r>
          </a:p>
          <a:p>
            <a:r>
              <a:rPr lang="en-US" baseline="0" dirty="0" smtClean="0"/>
              <a:t>-% of sidewalk gaps filled</a:t>
            </a:r>
          </a:p>
          <a:p>
            <a:r>
              <a:rPr lang="en-US" baseline="0" dirty="0" smtClean="0"/>
              <a:t>-key connections made for bicycles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05-1706-4483-AD04-BBDEF0AC839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Funding for Bike/</a:t>
            </a:r>
            <a:r>
              <a:rPr lang="en-US" dirty="0" err="1" smtClean="0"/>
              <a:t>Ped</a:t>
            </a:r>
            <a:r>
              <a:rPr lang="en-US" dirty="0" smtClean="0"/>
              <a:t> Programs is over 3.5%.  It was</a:t>
            </a:r>
            <a:r>
              <a:rPr lang="en-US" baseline="0" dirty="0" smtClean="0"/>
              <a:t> at about 5.5% if you include Fund 84 (Community Safety and Enhancements)</a:t>
            </a:r>
          </a:p>
          <a:p>
            <a:r>
              <a:rPr lang="en-US" baseline="0" dirty="0" smtClean="0"/>
              <a:t>This does not include other major projects that have constructed bike lanes and or </a:t>
            </a:r>
            <a:r>
              <a:rPr lang="en-US" baseline="0" smtClean="0"/>
              <a:t>wide shoulders.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Legend:</a:t>
            </a:r>
          </a:p>
          <a:p>
            <a:r>
              <a:rPr lang="en-US" dirty="0" smtClean="0"/>
              <a:t>Orange</a:t>
            </a:r>
            <a:r>
              <a:rPr lang="en-US" baseline="0" dirty="0" smtClean="0"/>
              <a:t> Line = Overall SHA Surface Transportation Budget in $</a:t>
            </a:r>
          </a:p>
          <a:p>
            <a:r>
              <a:rPr lang="en-US" baseline="0" dirty="0" smtClean="0"/>
              <a:t>Red = Non-Capital Projects (Bike Retrofit, Sidewalk Retrofit, TEP, etc) in % of Overall Budget</a:t>
            </a:r>
          </a:p>
          <a:p>
            <a:r>
              <a:rPr lang="en-US" baseline="0" dirty="0" smtClean="0"/>
              <a:t>Blue = With Capital Projects including Fund 83 and 84 (Streetscapes and Urban Reconstruction) as % of Overall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DD105-1706-4483-AD04-BBDEF0AC839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399926-9CBF-4C58-8725-5EE0C9163F3B}" type="datetimeFigureOut">
              <a:rPr lang="en-US" smtClean="0"/>
              <a:pPr/>
              <a:t>02/03/2014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3500AA-638D-4578-9C5E-085F0EEB9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oads.maryland.gov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oads.maryland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Complete Streets Policy</a:t>
            </a:r>
            <a:br>
              <a:rPr lang="en-US" dirty="0" smtClean="0"/>
            </a:br>
            <a:r>
              <a:rPr lang="en-US" dirty="0" smtClean="0"/>
              <a:t>and Implementation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49530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Arial Black" pitchFamily="34" charset="0"/>
              </a:rPr>
              <a:t>Jason Ridgway</a:t>
            </a:r>
            <a:endParaRPr lang="en-US" sz="2000" dirty="0" smtClean="0"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000" dirty="0" smtClean="0"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Arial Black" pitchFamily="34" charset="0"/>
              </a:rPr>
              <a:t>February</a:t>
            </a:r>
            <a:r>
              <a:rPr lang="en-US" sz="2000" dirty="0" smtClean="0">
                <a:latin typeface="Arial Black" pitchFamily="34" charset="0"/>
              </a:rPr>
              <a:t> 11, 2014</a:t>
            </a:r>
            <a:endParaRPr lang="en-US" sz="2000" dirty="0" smtClean="0"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HA Internet">
            <a:hlinkClick r:id="rId2" tooltip="Click here to go to SHA Internet sit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4958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Review of Guidelines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Staff and Management are discussing issues that go beyond just meeting engineering standards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If there is no right-of-way for a bicycle facility, can we accommodate bikes safely on a parallel access road or a nearby road within the network?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should we provide </a:t>
            </a:r>
            <a:r>
              <a:rPr lang="en-US" b="1" dirty="0" smtClean="0"/>
              <a:t>enhanced</a:t>
            </a:r>
            <a:r>
              <a:rPr lang="en-US" dirty="0" smtClean="0"/>
              <a:t> bike/</a:t>
            </a:r>
            <a:r>
              <a:rPr lang="en-US" dirty="0" err="1" smtClean="0"/>
              <a:t>ped</a:t>
            </a:r>
            <a:r>
              <a:rPr lang="en-US" dirty="0" smtClean="0"/>
              <a:t> facilities and target resources accordingly so we get the biggest bang for our buck?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Coordinating Our Initiatives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ADA Policy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Design Guidelines</a:t>
            </a:r>
          </a:p>
          <a:p>
            <a:r>
              <a:rPr lang="en-US" dirty="0" smtClean="0"/>
              <a:t>SHA Bicycle Policy and Guidelines</a:t>
            </a:r>
          </a:p>
          <a:p>
            <a:r>
              <a:rPr lang="en-US" dirty="0" smtClean="0"/>
              <a:t>Twenty Year Bicycle &amp; Pedestrian Master Plan (released Jan 2014)</a:t>
            </a:r>
          </a:p>
          <a:p>
            <a:r>
              <a:rPr lang="en-US" dirty="0" smtClean="0"/>
              <a:t>Redevelopment of Statewide Bicycle Routes</a:t>
            </a:r>
          </a:p>
          <a:p>
            <a:r>
              <a:rPr lang="en-US" dirty="0" smtClean="0"/>
              <a:t>Bicycle and Pedestrian Priority Areas (BPPAs)</a:t>
            </a:r>
          </a:p>
          <a:p>
            <a:r>
              <a:rPr lang="en-US" dirty="0" smtClean="0"/>
              <a:t>Transit Orient Development</a:t>
            </a:r>
          </a:p>
          <a:p>
            <a:r>
              <a:rPr lang="en-US" dirty="0" smtClean="0"/>
              <a:t>Pedestrian Safety KPA</a:t>
            </a:r>
          </a:p>
          <a:p>
            <a:r>
              <a:rPr lang="en-US" dirty="0" smtClean="0"/>
              <a:t>Bicycle and Pedestrian Safety Campaign</a:t>
            </a:r>
          </a:p>
          <a:p>
            <a:r>
              <a:rPr lang="en-US" dirty="0" smtClean="0"/>
              <a:t>New Bicycle Maps and Mobile Applications</a:t>
            </a:r>
          </a:p>
          <a:p>
            <a:r>
              <a:rPr lang="en-US" dirty="0" smtClean="0"/>
              <a:t>Freight Strategic Plan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848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New Bicycle and Pedestrian Guidelines</a:t>
            </a:r>
          </a:p>
          <a:p>
            <a:r>
              <a:rPr lang="en-US" sz="2000" dirty="0" smtClean="0"/>
              <a:t>Adopts most of AASHTO 2012 Guidelines to SHA projects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Key Improvements:</a:t>
            </a:r>
          </a:p>
          <a:p>
            <a:r>
              <a:rPr lang="en-US" sz="2000" dirty="0" smtClean="0"/>
              <a:t>Requires bike accommodations on all possible roadways not just a bike compatible shoulder</a:t>
            </a:r>
          </a:p>
          <a:p>
            <a:r>
              <a:rPr lang="en-US" sz="2000" dirty="0" smtClean="0"/>
              <a:t>Places emphasis on accommodating bikes through conflict zones</a:t>
            </a:r>
          </a:p>
          <a:p>
            <a:r>
              <a:rPr lang="en-US" sz="2000" dirty="0" smtClean="0"/>
              <a:t>Requires larger bike lanes than previous policy</a:t>
            </a:r>
          </a:p>
          <a:p>
            <a:r>
              <a:rPr lang="en-US" sz="2000" dirty="0" smtClean="0"/>
              <a:t>Requires some other form of mitigation if bike lanes are not possible</a:t>
            </a:r>
          </a:p>
          <a:p>
            <a:pPr lvl="1"/>
            <a:r>
              <a:rPr lang="en-US" sz="1800" dirty="0" err="1" smtClean="0"/>
              <a:t>Sharrows</a:t>
            </a:r>
            <a:r>
              <a:rPr lang="en-US" sz="1800" dirty="0" smtClean="0"/>
              <a:t> (for outside lane widths between 13 and 15 feet)</a:t>
            </a:r>
          </a:p>
          <a:p>
            <a:pPr lvl="1"/>
            <a:r>
              <a:rPr lang="en-US" sz="1800" dirty="0" smtClean="0"/>
              <a:t>“Bikes May Use Full Lane” for outside lanes less than 13 feet</a:t>
            </a:r>
          </a:p>
          <a:p>
            <a:endParaRPr lang="en-US" sz="2000" dirty="0" smtClean="0"/>
          </a:p>
          <a:p>
            <a:pPr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270000" cy="10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467600" cy="1066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Making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Progress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1st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policy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SHA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Bicycle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Policy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and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Guidelines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382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Has it made a difference, its in the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Bicycle Infrastructure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66800"/>
            <a:ext cx="8153400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Improved directional miles for bicycles</a:t>
            </a:r>
          </a:p>
          <a:p>
            <a:pPr lvl="1"/>
            <a:r>
              <a:rPr lang="en-US" dirty="0" smtClean="0"/>
              <a:t>57.9 in FY 2012</a:t>
            </a:r>
          </a:p>
          <a:p>
            <a:pPr lvl="1"/>
            <a:r>
              <a:rPr lang="en-US" dirty="0" smtClean="0"/>
              <a:t>66.8 in FY 2013</a:t>
            </a:r>
          </a:p>
          <a:p>
            <a:r>
              <a:rPr lang="en-US" dirty="0" smtClean="0"/>
              <a:t>16.95% increase in miles of bicycle lanes in FY 2013</a:t>
            </a:r>
          </a:p>
          <a:p>
            <a:r>
              <a:rPr lang="en-US" dirty="0" smtClean="0"/>
              <a:t>1.2% increase in miles of shared-use paths in FY 2013</a:t>
            </a:r>
          </a:p>
          <a:p>
            <a:r>
              <a:rPr lang="en-US" dirty="0" smtClean="0"/>
              <a:t>81% of SHA roads are at BLOC D or better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270000" cy="10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Bicycle Safety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270000" cy="10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/>
          <p:nvPr/>
        </p:nvGraphicFramePr>
        <p:xfrm>
          <a:off x="152400" y="1143000"/>
          <a:ext cx="4572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800600" y="3200400"/>
          <a:ext cx="4191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Expenditures Overview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270000" cy="10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0"/>
            <a:ext cx="8763000" cy="457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1600" b="1" dirty="0" smtClean="0"/>
              <a:t>Trend = SHA Bike/</a:t>
            </a:r>
            <a:r>
              <a:rPr lang="en-US" sz="1600" b="1" dirty="0" err="1" smtClean="0"/>
              <a:t>Ped</a:t>
            </a:r>
            <a:r>
              <a:rPr lang="en-US" sz="1600" b="1" dirty="0" smtClean="0"/>
              <a:t> Programs are increasing in spending by both % of program and Total $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0" y="990600"/>
          <a:ext cx="1060704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Moving Forward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Evaluate SHA’s Complete Streets-related policies and look for gaps in the way we do business</a:t>
            </a:r>
          </a:p>
          <a:p>
            <a:pPr lvl="1"/>
            <a:r>
              <a:rPr lang="en-US" dirty="0" smtClean="0"/>
              <a:t>Establish performance measures</a:t>
            </a:r>
          </a:p>
          <a:p>
            <a:endParaRPr lang="en-US" dirty="0" smtClean="0"/>
          </a:p>
          <a:p>
            <a:r>
              <a:rPr lang="en-US" dirty="0" smtClean="0"/>
              <a:t>Tailor the programs at SHA to ingrain Complete Streets into all aspects of business</a:t>
            </a:r>
          </a:p>
          <a:p>
            <a:pPr lvl="1"/>
            <a:r>
              <a:rPr lang="en-US" dirty="0" smtClean="0"/>
              <a:t>Criteria for prioritization in programs</a:t>
            </a:r>
          </a:p>
          <a:p>
            <a:pPr lvl="1"/>
            <a:r>
              <a:rPr lang="en-US" dirty="0" smtClean="0"/>
              <a:t>Training engineers and planners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Determine a more holistic, agency-wide approach to adopting Complete Streets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 descr="SHA Internet">
            <a:hlinkClick r:id="rId2" tooltip="Click here to go to SHA Internet site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724400"/>
            <a:ext cx="1524000" cy="1524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81200" y="1981200"/>
            <a:ext cx="525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Jason Ridgway</a:t>
            </a:r>
            <a:endParaRPr lang="en-US" b="1" dirty="0" smtClean="0"/>
          </a:p>
          <a:p>
            <a:pPr algn="ctr"/>
            <a:r>
              <a:rPr lang="en-US" dirty="0" smtClean="0"/>
              <a:t>Director of </a:t>
            </a:r>
            <a:r>
              <a:rPr lang="en-US" dirty="0" smtClean="0"/>
              <a:t>Highway Development</a:t>
            </a:r>
            <a:endParaRPr lang="en-US" dirty="0" smtClean="0"/>
          </a:p>
          <a:p>
            <a:pPr algn="ctr"/>
            <a:r>
              <a:rPr lang="en-US" dirty="0" smtClean="0"/>
              <a:t>Maryland State Highway Administration</a:t>
            </a:r>
          </a:p>
          <a:p>
            <a:pPr algn="ctr"/>
            <a:r>
              <a:rPr lang="en-US" dirty="0" smtClean="0"/>
              <a:t>410-545-8800</a:t>
            </a:r>
            <a:endParaRPr lang="en-US" dirty="0" smtClean="0"/>
          </a:p>
          <a:p>
            <a:pPr algn="ctr"/>
            <a:r>
              <a:rPr lang="en-US" dirty="0" smtClean="0"/>
              <a:t>jridgway@sha.state.md.us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http://www.roads.maryland.gov/OPPEN/SHA_Complete_Street_Policy.pdf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Evolution - The First Decade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lvl="1"/>
            <a:r>
              <a:rPr lang="en-US" dirty="0" smtClean="0"/>
              <a:t>1998 – Thinking Beyond the Pavement</a:t>
            </a:r>
          </a:p>
          <a:p>
            <a:pPr lvl="1"/>
            <a:r>
              <a:rPr lang="en-US" sz="2400" dirty="0" smtClean="0"/>
              <a:t>2000 – Law – TR §2-602</a:t>
            </a:r>
          </a:p>
          <a:p>
            <a:pPr lvl="1"/>
            <a:r>
              <a:rPr lang="en-US" sz="2400" dirty="0" smtClean="0"/>
              <a:t>2000 – Access 2000 transit studies</a:t>
            </a:r>
          </a:p>
          <a:p>
            <a:pPr lvl="1"/>
            <a:r>
              <a:rPr lang="en-US" dirty="0" smtClean="0"/>
              <a:t>2001 – When Main Street is a State Highway</a:t>
            </a:r>
            <a:endParaRPr lang="en-US" b="1" dirty="0" smtClean="0"/>
          </a:p>
          <a:p>
            <a:pPr lvl="1"/>
            <a:r>
              <a:rPr lang="en-US" dirty="0" smtClean="0"/>
              <a:t>2003 – Bicycle Design Waivers</a:t>
            </a:r>
          </a:p>
          <a:p>
            <a:pPr lvl="1"/>
            <a:r>
              <a:rPr lang="en-US" sz="2400" dirty="0" smtClean="0"/>
              <a:t>2006 – ADA Policy &amp; Design Guidelines</a:t>
            </a:r>
          </a:p>
          <a:p>
            <a:pPr lvl="1"/>
            <a:r>
              <a:rPr lang="en-US" sz="2400" dirty="0" smtClean="0"/>
              <a:t>2012 – Complete Streets Policy</a:t>
            </a:r>
          </a:p>
          <a:p>
            <a:pPr lvl="1"/>
            <a:r>
              <a:rPr lang="en-US" dirty="0" smtClean="0"/>
              <a:t>2013 – Bicycle Policy &amp; Design Guidelines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6406" t="23958" r="14063" b="4167"/>
          <a:stretch>
            <a:fillRect/>
          </a:stretch>
        </p:blipFill>
        <p:spPr bwMode="auto">
          <a:xfrm>
            <a:off x="3352800" y="4615666"/>
            <a:ext cx="2667000" cy="206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950" b="1" dirty="0" smtClean="0"/>
              <a:t>Transportation Article § 2-602</a:t>
            </a:r>
          </a:p>
          <a:p>
            <a:pPr>
              <a:buNone/>
            </a:pPr>
            <a:r>
              <a:rPr lang="en-US" sz="1950" dirty="0" smtClean="0"/>
              <a:t> The General Assembly finds that it is in the public interest for the State…, and declares that it is the policy of the State that:</a:t>
            </a:r>
            <a:br>
              <a:rPr lang="en-US" sz="1950" dirty="0" smtClean="0"/>
            </a:br>
            <a:r>
              <a:rPr lang="en-US" sz="1950" dirty="0" smtClean="0"/>
              <a:t> </a:t>
            </a:r>
          </a:p>
          <a:p>
            <a:pPr>
              <a:spcAft>
                <a:spcPts val="600"/>
              </a:spcAft>
              <a:buNone/>
            </a:pPr>
            <a:r>
              <a:rPr lang="en-US" sz="1950" dirty="0" smtClean="0"/>
              <a:t>  (1) …</a:t>
            </a:r>
            <a:r>
              <a:rPr lang="en-US" sz="1950" b="1" i="1" dirty="0" smtClean="0">
                <a:solidFill>
                  <a:schemeClr val="accent1"/>
                </a:solidFill>
              </a:rPr>
              <a:t>pedestrians and bicycle riders </a:t>
            </a:r>
            <a:r>
              <a:rPr lang="en-US" sz="1950" dirty="0" smtClean="0"/>
              <a:t>shall be considered and </a:t>
            </a:r>
            <a:r>
              <a:rPr lang="en-US" sz="1950" b="1" i="1" dirty="0" smtClean="0">
                <a:solidFill>
                  <a:schemeClr val="accent1"/>
                </a:solidFill>
              </a:rPr>
              <a:t>best engineering practices </a:t>
            </a:r>
            <a:r>
              <a:rPr lang="en-US" sz="1950" dirty="0" smtClean="0"/>
              <a:t>[used]</a:t>
            </a:r>
            <a:r>
              <a:rPr lang="en-US" sz="1950" dirty="0" smtClean="0">
                <a:solidFill>
                  <a:schemeClr val="accent1"/>
                </a:solidFill>
              </a:rPr>
              <a:t> </a:t>
            </a:r>
            <a:r>
              <a:rPr lang="en-US" sz="1950" dirty="0" smtClean="0"/>
              <a:t>….;</a:t>
            </a:r>
          </a:p>
          <a:p>
            <a:pPr>
              <a:spcAft>
                <a:spcPts val="600"/>
              </a:spcAft>
              <a:buNone/>
            </a:pPr>
            <a:r>
              <a:rPr lang="en-US" sz="1950" dirty="0" smtClean="0"/>
              <a:t>  (2) [State]…maintains </a:t>
            </a:r>
            <a:r>
              <a:rPr lang="en-US" sz="1950" b="1" i="1" dirty="0" smtClean="0">
                <a:solidFill>
                  <a:schemeClr val="accent1"/>
                </a:solidFill>
              </a:rPr>
              <a:t>an integrated transportation system</a:t>
            </a:r>
            <a:r>
              <a:rPr lang="en-US" sz="1950" b="1" i="1" dirty="0" smtClean="0">
                <a:solidFill>
                  <a:schemeClr val="accent2"/>
                </a:solidFill>
              </a:rPr>
              <a:t> </a:t>
            </a:r>
            <a:r>
              <a:rPr lang="en-US" sz="1950" dirty="0" smtClean="0"/>
              <a:t>… [and] </a:t>
            </a:r>
            <a:r>
              <a:rPr lang="en-US" sz="1950" b="1" i="1" dirty="0" smtClean="0">
                <a:solidFill>
                  <a:schemeClr val="accent1"/>
                </a:solidFill>
              </a:rPr>
              <a:t>remove[s] barriers</a:t>
            </a:r>
            <a:r>
              <a:rPr lang="en-US" sz="1950" dirty="0" smtClean="0"/>
              <a:t>, …;</a:t>
            </a:r>
          </a:p>
          <a:p>
            <a:pPr>
              <a:buNone/>
            </a:pPr>
            <a:r>
              <a:rPr lang="en-US" sz="1950" dirty="0" smtClean="0"/>
              <a:t>   (3) …options for pedestrians and bicycle riders </a:t>
            </a:r>
            <a:r>
              <a:rPr lang="en-US" sz="1950" b="1" i="1" dirty="0" smtClean="0">
                <a:solidFill>
                  <a:schemeClr val="accent1"/>
                </a:solidFill>
              </a:rPr>
              <a:t>will be enhanced </a:t>
            </a:r>
            <a:r>
              <a:rPr lang="en-US" sz="1950" dirty="0" smtClean="0"/>
              <a:t>and …</a:t>
            </a:r>
            <a:r>
              <a:rPr lang="en-US" sz="1950" b="1" i="1" dirty="0" smtClean="0">
                <a:solidFill>
                  <a:schemeClr val="accent1"/>
                </a:solidFill>
              </a:rPr>
              <a:t>will not be negatively impacted</a:t>
            </a:r>
            <a:r>
              <a:rPr lang="en-US" sz="1950" dirty="0" smtClean="0"/>
              <a:t>…</a:t>
            </a:r>
          </a:p>
          <a:p>
            <a:pPr>
              <a:buNone/>
            </a:pPr>
            <a:r>
              <a:rPr lang="en-US" sz="1950" dirty="0" smtClean="0"/>
              <a:t>    (4) In developing the annual Consolidated Transportation Program, the Department shall:</a:t>
            </a:r>
            <a:br>
              <a:rPr lang="en-US" sz="1950" dirty="0" smtClean="0"/>
            </a:br>
            <a:r>
              <a:rPr lang="en-US" sz="1950" dirty="0" smtClean="0"/>
              <a:t>  (</a:t>
            </a:r>
            <a:r>
              <a:rPr lang="en-US" sz="1950" dirty="0" err="1" smtClean="0"/>
              <a:t>i</a:t>
            </a:r>
            <a:r>
              <a:rPr lang="en-US" sz="1950" dirty="0" smtClean="0"/>
              <a:t>) Ensure that there is an </a:t>
            </a:r>
            <a:r>
              <a:rPr lang="en-US" sz="1950" b="1" i="1" dirty="0" smtClean="0">
                <a:solidFill>
                  <a:schemeClr val="accent1"/>
                </a:solidFill>
              </a:rPr>
              <a:t>appropriate balance between funding</a:t>
            </a:r>
            <a:r>
              <a:rPr lang="en-US" sz="1950" b="1" i="1" dirty="0" smtClean="0">
                <a:solidFill>
                  <a:schemeClr val="accent2"/>
                </a:solidFill>
              </a:rPr>
              <a:t> </a:t>
            </a:r>
            <a:r>
              <a:rPr lang="en-US" sz="1950" dirty="0" smtClean="0"/>
              <a:t>for:</a:t>
            </a:r>
            <a:br>
              <a:rPr lang="en-US" sz="1950" dirty="0" smtClean="0"/>
            </a:br>
            <a:r>
              <a:rPr lang="en-US" sz="1950" dirty="0" smtClean="0"/>
              <a:t>	 1. Projects that retrofit…for pedestrians and bicycle riders…. </a:t>
            </a:r>
            <a:br>
              <a:rPr lang="en-US" sz="1950" dirty="0" smtClean="0"/>
            </a:br>
            <a:r>
              <a:rPr lang="en-US" sz="1950" dirty="0" smtClean="0"/>
              <a:t>	  2. New highway construction projects; and</a:t>
            </a:r>
            <a:br>
              <a:rPr lang="en-US" sz="1950" dirty="0" smtClean="0"/>
            </a:br>
            <a:r>
              <a:rPr lang="en-US" sz="1950" dirty="0" smtClean="0"/>
              <a:t>  (ii) </a:t>
            </a:r>
            <a:r>
              <a:rPr lang="en-US" sz="1950" b="1" i="1" dirty="0" smtClean="0">
                <a:solidFill>
                  <a:schemeClr val="accent1"/>
                </a:solidFill>
              </a:rPr>
              <a:t>In transit-oriented areas</a:t>
            </a:r>
            <a:r>
              <a:rPr lang="en-US" sz="1950" b="1" i="1" dirty="0" smtClean="0">
                <a:solidFill>
                  <a:schemeClr val="accent2"/>
                </a:solidFill>
              </a:rPr>
              <a:t> </a:t>
            </a:r>
            <a:r>
              <a:rPr lang="en-US" sz="1950" dirty="0" smtClean="0"/>
              <a:t>…., </a:t>
            </a:r>
            <a:r>
              <a:rPr lang="en-US" sz="1950" b="1" i="1" dirty="0" smtClean="0">
                <a:solidFill>
                  <a:schemeClr val="accent1"/>
                </a:solidFill>
              </a:rPr>
              <a:t>place increased emphasis</a:t>
            </a:r>
            <a:r>
              <a:rPr lang="en-US" sz="1950" b="1" i="1" dirty="0" smtClean="0">
                <a:solidFill>
                  <a:schemeClr val="accent2"/>
                </a:solidFill>
              </a:rPr>
              <a:t> </a:t>
            </a:r>
            <a:r>
              <a:rPr lang="en-US" sz="1950" dirty="0" smtClean="0"/>
              <a:t>on projects that …    increase accessibility for the greatest number of pedestrians and bicycle riders.</a:t>
            </a:r>
            <a:endParaRPr lang="en-US" sz="19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Complete Streets Intent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 Streets is not a one-size fits all</a:t>
            </a:r>
          </a:p>
          <a:p>
            <a:endParaRPr lang="en-US" dirty="0" smtClean="0"/>
          </a:p>
          <a:p>
            <a:r>
              <a:rPr lang="en-US" dirty="0" smtClean="0"/>
              <a:t>A good policy should require engineers and planners </a:t>
            </a:r>
            <a:r>
              <a:rPr lang="en-US" b="1" dirty="0" smtClean="0"/>
              <a:t>to think about Complete Streets elements</a:t>
            </a:r>
            <a:r>
              <a:rPr lang="en-US" dirty="0" smtClean="0"/>
              <a:t> in every project</a:t>
            </a:r>
          </a:p>
          <a:p>
            <a:endParaRPr lang="en-US" dirty="0" smtClean="0"/>
          </a:p>
          <a:p>
            <a:r>
              <a:rPr lang="en-US" dirty="0" smtClean="0"/>
              <a:t>It should </a:t>
            </a:r>
            <a:r>
              <a:rPr lang="en-US" b="1" dirty="0" smtClean="0"/>
              <a:t>encourage discussion </a:t>
            </a:r>
            <a:r>
              <a:rPr lang="en-US" dirty="0" smtClean="0"/>
              <a:t>about bike and pedestrian accommodations that goes beyond standards</a:t>
            </a:r>
          </a:p>
          <a:p>
            <a:pPr lvl="1"/>
            <a:r>
              <a:rPr lang="en-US" dirty="0" smtClean="0"/>
              <a:t>All decisions must be a “balanced” approach toward the needs and </a:t>
            </a:r>
            <a:r>
              <a:rPr lang="en-US" u="sng" dirty="0" smtClean="0"/>
              <a:t>safety</a:t>
            </a:r>
            <a:r>
              <a:rPr lang="en-US" dirty="0" smtClean="0"/>
              <a:t> of all roadway users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chemeClr val="accent1"/>
                </a:solidFill>
              </a:rPr>
              <a:t>Complete Streets is about thinking about all of these when developing safe solutions on our roadway system:</a:t>
            </a:r>
            <a:endParaRPr lang="en-US" sz="3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7772400" cy="4495800"/>
          </a:xfrm>
        </p:spPr>
        <p:txBody>
          <a:bodyPr/>
          <a:lstStyle/>
          <a:p>
            <a:r>
              <a:rPr lang="en-US" dirty="0" smtClean="0"/>
              <a:t>Vehicles</a:t>
            </a:r>
          </a:p>
          <a:p>
            <a:r>
              <a:rPr lang="en-US" dirty="0" smtClean="0"/>
              <a:t>Bicyclists</a:t>
            </a:r>
          </a:p>
          <a:p>
            <a:r>
              <a:rPr lang="en-US" dirty="0" smtClean="0"/>
              <a:t>Pedestrians</a:t>
            </a:r>
          </a:p>
          <a:p>
            <a:r>
              <a:rPr lang="en-US" dirty="0" smtClean="0"/>
              <a:t>Transit vehicles and users</a:t>
            </a:r>
          </a:p>
          <a:p>
            <a:r>
              <a:rPr lang="en-US" dirty="0" smtClean="0"/>
              <a:t>Freight movement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ALL working together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www.jmorganmarketing.com/wp-content/uploads/2009/12/people-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267200"/>
            <a:ext cx="1981200" cy="1981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Complete Streets Opportunities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MDSHA has focused on design elements for over a decade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2800" dirty="0" smtClean="0"/>
              <a:t>Complete Streets applies to more than just </a:t>
            </a:r>
            <a:r>
              <a:rPr lang="en-US" sz="2800" b="1" i="1" dirty="0" smtClean="0"/>
              <a:t>PROJECTS</a:t>
            </a:r>
          </a:p>
          <a:p>
            <a:pPr lvl="1"/>
            <a:r>
              <a:rPr lang="en-US" dirty="0" smtClean="0"/>
              <a:t>Projects require a defined scope</a:t>
            </a:r>
          </a:p>
          <a:p>
            <a:pPr lvl="1"/>
            <a:r>
              <a:rPr lang="en-US" dirty="0" smtClean="0"/>
              <a:t>Complete Streets begins during long range planning</a:t>
            </a:r>
          </a:p>
          <a:p>
            <a:pPr lvl="1"/>
            <a:r>
              <a:rPr lang="en-US" dirty="0" smtClean="0"/>
              <a:t>Connecting State and Local goals and across internal programs</a:t>
            </a:r>
          </a:p>
          <a:p>
            <a:pPr lvl="1"/>
            <a:r>
              <a:rPr lang="en-US" dirty="0" smtClean="0"/>
              <a:t>Connecting project outcomes with statewide goals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3000" dirty="0" smtClean="0"/>
              <a:t>Complete Streets helps Resolve Competing Needs</a:t>
            </a:r>
          </a:p>
          <a:p>
            <a:pPr lvl="1"/>
            <a:r>
              <a:rPr lang="en-US" dirty="0" smtClean="0"/>
              <a:t>Un-unified goals and values</a:t>
            </a:r>
          </a:p>
          <a:p>
            <a:pPr lvl="1"/>
            <a:r>
              <a:rPr lang="en-US" dirty="0" smtClean="0"/>
              <a:t>Lack of clear measures </a:t>
            </a:r>
          </a:p>
          <a:p>
            <a:pPr lvl="2"/>
            <a:r>
              <a:rPr lang="en-US" sz="2100" dirty="0" smtClean="0"/>
              <a:t>Safety and access for bicyclists</a:t>
            </a:r>
          </a:p>
          <a:p>
            <a:pPr lvl="2"/>
            <a:r>
              <a:rPr lang="en-US" sz="2100" dirty="0" smtClean="0"/>
              <a:t>Accessibility to and reliability of transit</a:t>
            </a:r>
          </a:p>
          <a:p>
            <a:pPr lvl="2"/>
            <a:r>
              <a:rPr lang="en-US" sz="2100" dirty="0" smtClean="0"/>
              <a:t>Convenience of one mode vs. convenience of another</a:t>
            </a:r>
          </a:p>
          <a:p>
            <a:pPr lvl="2"/>
            <a:r>
              <a:rPr lang="en-US" sz="2100" dirty="0" smtClean="0"/>
              <a:t>Freight movement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6096000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</a:t>
            </a:r>
            <a:r>
              <a:rPr lang="en-US" sz="900" dirty="0" err="1" smtClean="0"/>
              <a:t>jpmorganmarketing.com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</a:rPr>
              <a:t>2012 Complete Streets Policy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2578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buNone/>
            </a:pPr>
            <a:r>
              <a:rPr lang="en-US" dirty="0" smtClean="0"/>
              <a:t>“Requires all SHA staff and partners to </a:t>
            </a:r>
            <a:r>
              <a:rPr lang="en-US" b="1" dirty="0" smtClean="0"/>
              <a:t>consider and incorporate Complete Streets criteria</a:t>
            </a:r>
            <a:r>
              <a:rPr lang="en-US" dirty="0" smtClean="0"/>
              <a:t> for all modes and types of transportation when developing or redeveloping our transportation system”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SHA bike/</a:t>
            </a:r>
            <a:r>
              <a:rPr lang="en-US" dirty="0" err="1" smtClean="0"/>
              <a:t>Ped</a:t>
            </a:r>
            <a:r>
              <a:rPr lang="en-US" dirty="0" smtClean="0"/>
              <a:t> guidelines must be met unless justified</a:t>
            </a:r>
          </a:p>
          <a:p>
            <a:r>
              <a:rPr lang="en-US" dirty="0" smtClean="0"/>
              <a:t>Recommendations on enhanced bicycle and pedestrian treatments must be considered</a:t>
            </a:r>
          </a:p>
          <a:p>
            <a:r>
              <a:rPr lang="en-US" dirty="0" smtClean="0"/>
              <a:t>Decisions to not provide such enhancements must be justified in milestone reports</a:t>
            </a:r>
          </a:p>
          <a:p>
            <a:r>
              <a:rPr lang="en-US" dirty="0" smtClean="0"/>
              <a:t>Rationale should leverage initiatives </a:t>
            </a:r>
          </a:p>
          <a:p>
            <a:r>
              <a:rPr lang="en-US" dirty="0" smtClean="0"/>
              <a:t>Decisions should be backed with as much data as possible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848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Complete Streets Policy (July 31, 2012)</a:t>
            </a:r>
          </a:p>
          <a:p>
            <a:r>
              <a:rPr lang="en-US" sz="2400" dirty="0" smtClean="0"/>
              <a:t>Requires all projects to include Complete Streets justifications</a:t>
            </a:r>
          </a:p>
          <a:p>
            <a:pPr lvl="1"/>
            <a:r>
              <a:rPr lang="en-US" sz="2200" dirty="0" smtClean="0"/>
              <a:t>Explanations why accommodations can not be provided </a:t>
            </a:r>
          </a:p>
          <a:p>
            <a:pPr lvl="1"/>
            <a:r>
              <a:rPr lang="en-US" sz="2200" dirty="0" smtClean="0"/>
              <a:t>Data driven approach using available tools</a:t>
            </a:r>
          </a:p>
          <a:p>
            <a:pPr lvl="1"/>
            <a:r>
              <a:rPr lang="en-US" sz="2200" dirty="0" smtClean="0"/>
              <a:t>Projects use multi-modal level of service analysis to justify need or lack there-of </a:t>
            </a:r>
          </a:p>
          <a:p>
            <a:r>
              <a:rPr lang="en-US" dirty="0" smtClean="0"/>
              <a:t>Will evaluate and improve policies and programs that may have shortfalls in reaching a complete street goal</a:t>
            </a:r>
          </a:p>
          <a:p>
            <a:r>
              <a:rPr lang="en-US" dirty="0" smtClean="0"/>
              <a:t>Has encouraged more in-depth discussions at project meetings about bike and </a:t>
            </a:r>
            <a:r>
              <a:rPr lang="en-US" dirty="0" err="1" smtClean="0"/>
              <a:t>ped</a:t>
            </a:r>
            <a:r>
              <a:rPr lang="en-US" dirty="0" smtClean="0"/>
              <a:t> accommodations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270000" cy="107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467600" cy="1066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Making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Progress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Evolving Practices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1054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/>
              <a:t>Balancing competing needs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Storm-water management needs</a:t>
            </a:r>
          </a:p>
          <a:p>
            <a:pPr lvl="1">
              <a:spcAft>
                <a:spcPts val="2400"/>
              </a:spcAft>
            </a:pPr>
            <a:r>
              <a:rPr lang="en-US" sz="2800" dirty="0" smtClean="0"/>
              <a:t>Traffic capacity needs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Balancing the needs of local community vs. the  overall transportation system</a:t>
            </a:r>
          </a:p>
          <a:p>
            <a:pPr>
              <a:spcAft>
                <a:spcPts val="2400"/>
              </a:spcAft>
            </a:pPr>
            <a:r>
              <a:rPr lang="en-US" sz="3000" dirty="0" smtClean="0"/>
              <a:t>Review SHA and federal guidelines to ensure we are maximizing Complete Streets</a:t>
            </a:r>
          </a:p>
          <a:p>
            <a:pPr>
              <a:spcAft>
                <a:spcPts val="2400"/>
              </a:spcAft>
            </a:pPr>
            <a:r>
              <a:rPr lang="en-US" sz="3000" dirty="0" smtClean="0"/>
              <a:t>Coordinating our multitude of programs and initiatives to be more effective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792</TotalTime>
  <Words>1183</Words>
  <Application>Microsoft Office PowerPoint</Application>
  <PresentationFormat>On-screen Show (4:3)</PresentationFormat>
  <Paragraphs>177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Complete Streets Policy and Implementation</vt:lpstr>
      <vt:lpstr>Evolution - The First Decade</vt:lpstr>
      <vt:lpstr>Slide 3</vt:lpstr>
      <vt:lpstr>Complete Streets Intent</vt:lpstr>
      <vt:lpstr>Complete Streets is about thinking about all of these when developing safe solutions on our roadway system:</vt:lpstr>
      <vt:lpstr>Complete Streets Opportunities</vt:lpstr>
      <vt:lpstr>2012 Complete Streets Policy</vt:lpstr>
      <vt:lpstr>Making Progress</vt:lpstr>
      <vt:lpstr>Evolving Practices</vt:lpstr>
      <vt:lpstr>Review of Guidelines</vt:lpstr>
      <vt:lpstr>Coordinating Our Initiatives</vt:lpstr>
      <vt:lpstr>Making Progress 1st policy SHA Bicycle Policy and Guidelines</vt:lpstr>
      <vt:lpstr>Has it made a difference, its in the numbers</vt:lpstr>
      <vt:lpstr>Bicycle Infrastructure</vt:lpstr>
      <vt:lpstr>Bicycle Safety</vt:lpstr>
      <vt:lpstr>Expenditures Overview</vt:lpstr>
      <vt:lpstr>Moving Forward</vt:lpstr>
      <vt:lpstr>Questions?</vt:lpstr>
    </vt:vector>
  </TitlesOfParts>
  <Company>MDOT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Dustin Kuzan</dc:creator>
  <cp:lastModifiedBy>del</cp:lastModifiedBy>
  <cp:revision>108</cp:revision>
  <dcterms:created xsi:type="dcterms:W3CDTF">2011-11-10T14:18:12Z</dcterms:created>
  <dcterms:modified xsi:type="dcterms:W3CDTF">2014-02-03T19:31:34Z</dcterms:modified>
</cp:coreProperties>
</file>