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5" r:id="rId1"/>
  </p:sldMasterIdLst>
  <p:notesMasterIdLst>
    <p:notesMasterId r:id="rId12"/>
  </p:notesMasterIdLst>
  <p:handoutMasterIdLst>
    <p:handoutMasterId r:id="rId13"/>
  </p:handoutMasterIdLst>
  <p:sldIdLst>
    <p:sldId id="453" r:id="rId2"/>
    <p:sldId id="456" r:id="rId3"/>
    <p:sldId id="481" r:id="rId4"/>
    <p:sldId id="468" r:id="rId5"/>
    <p:sldId id="464" r:id="rId6"/>
    <p:sldId id="479" r:id="rId7"/>
    <p:sldId id="480" r:id="rId8"/>
    <p:sldId id="449" r:id="rId9"/>
    <p:sldId id="478" r:id="rId10"/>
    <p:sldId id="452" r:id="rId1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A9FF"/>
    <a:srgbClr val="0080FF"/>
    <a:srgbClr val="7EAA00"/>
    <a:srgbClr val="F7E421"/>
    <a:srgbClr val="8F8A7C"/>
    <a:srgbClr val="464749"/>
    <a:srgbClr val="0081C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5646" autoAdjust="0"/>
    <p:restoredTop sz="88811" autoAdjust="0"/>
  </p:normalViewPr>
  <p:slideViewPr>
    <p:cSldViewPr snapToGrid="0" snapToObjects="1" showGuides="1">
      <p:cViewPr>
        <p:scale>
          <a:sx n="75" d="100"/>
          <a:sy n="75" d="100"/>
        </p:scale>
        <p:origin x="-888"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28"/>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01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2F86E6FC-8829-144B-9622-E69CCD65E46D}" type="datetime1">
              <a:rPr lang="en-US"/>
              <a:pPr>
                <a:defRPr/>
              </a:pPr>
              <a:t>2/7/14</a:t>
            </a:fld>
            <a:endParaRPr lang="en-US"/>
          </a:p>
        </p:txBody>
      </p:sp>
      <p:sp>
        <p:nvSpPr>
          <p:cNvPr id="901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01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2CF1D0D-B04B-E14E-8251-FD9FAA018361}"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72C9D7B1-08CB-7D47-A64D-1EA8D16F89C2}" type="datetime1">
              <a:rPr lang="en-US"/>
              <a:pPr>
                <a:defRPr/>
              </a:pPr>
              <a:t>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A2AD29D-3BBD-9D46-A210-FB3FF861247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2AD29D-3BBD-9D46-A210-FB3FF861247E}"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Complete Streets transform</a:t>
            </a:r>
            <a:r>
              <a:rPr lang="en-US" baseline="0" dirty="0" smtClean="0"/>
              <a:t> a community’s roads to create safer, inviting, and accessible places. They often require changes in the day-to-day decisions that address road maintenance and construction.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A2AD29D-3BBD-9D46-A210-FB3FF861247E}"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Policy adoption has grown to more than 500 policies---ranging from internal design guidance to state-level legislation. </a:t>
            </a:r>
            <a:r>
              <a:rPr lang="en-US" dirty="0" smtClean="0"/>
              <a:t>More than one-third of all policies were adopted in suburban communities of fewer than 30,000 residents. </a:t>
            </a:r>
          </a:p>
          <a:p>
            <a:endParaRPr lang="en-US" dirty="0" smtClean="0"/>
          </a:p>
          <a:p>
            <a:r>
              <a:rPr lang="en-US" dirty="0" smtClean="0"/>
              <a:t>Small towns, often in rural areas, are well-represented: Approximately</a:t>
            </a:r>
            <a:r>
              <a:rPr lang="en-US" baseline="0" dirty="0" smtClean="0"/>
              <a:t> o</a:t>
            </a:r>
            <a:r>
              <a:rPr lang="en-US" dirty="0" smtClean="0"/>
              <a:t>ne in five of all Complete Streets policies were adopted in these jurisdictions.</a:t>
            </a:r>
          </a:p>
          <a:p>
            <a:endParaRPr lang="en-US" dirty="0" smtClean="0"/>
          </a:p>
          <a:p>
            <a:r>
              <a:rPr lang="en-US" dirty="0" smtClean="0"/>
              <a:t>States: 29</a:t>
            </a:r>
          </a:p>
          <a:p>
            <a:r>
              <a:rPr lang="en-US" dirty="0" smtClean="0"/>
              <a:t>MPOs: 42</a:t>
            </a:r>
          </a:p>
          <a:p>
            <a:r>
              <a:rPr lang="en-US" dirty="0" smtClean="0"/>
              <a:t>Counties: 41</a:t>
            </a:r>
          </a:p>
          <a:p>
            <a:r>
              <a:rPr lang="en-US" dirty="0" smtClean="0"/>
              <a:t>Cities: 286</a:t>
            </a:r>
          </a:p>
          <a:p>
            <a:endParaRPr lang="en-US" dirty="0" smtClean="0"/>
          </a:p>
          <a:p>
            <a:pPr>
              <a:lnSpc>
                <a:spcPct val="150000"/>
              </a:lnSpc>
              <a:buFont typeface="Arial"/>
              <a:buChar char="•"/>
            </a:pPr>
            <a:r>
              <a:rPr lang="en-US" dirty="0" smtClean="0">
                <a:solidFill>
                  <a:schemeClr val="bg1"/>
                </a:solidFill>
              </a:rPr>
              <a:t> Sets a vision</a:t>
            </a:r>
          </a:p>
          <a:p>
            <a:pPr>
              <a:lnSpc>
                <a:spcPct val="150000"/>
              </a:lnSpc>
              <a:buFont typeface="Arial"/>
              <a:buChar char="•"/>
            </a:pPr>
            <a:r>
              <a:rPr lang="en-US" dirty="0" smtClean="0">
                <a:solidFill>
                  <a:schemeClr val="bg1"/>
                </a:solidFill>
              </a:rPr>
              <a:t> Specifies all users</a:t>
            </a:r>
          </a:p>
          <a:p>
            <a:pPr>
              <a:lnSpc>
                <a:spcPct val="150000"/>
              </a:lnSpc>
              <a:buFont typeface="Arial"/>
              <a:buChar char="•"/>
            </a:pPr>
            <a:r>
              <a:rPr lang="en-US" dirty="0" smtClean="0">
                <a:solidFill>
                  <a:schemeClr val="bg1"/>
                </a:solidFill>
              </a:rPr>
              <a:t> Applies to all projects, agencies, and roads</a:t>
            </a:r>
          </a:p>
          <a:p>
            <a:pPr>
              <a:lnSpc>
                <a:spcPct val="150000"/>
              </a:lnSpc>
              <a:buFont typeface="Arial"/>
              <a:buChar char="•"/>
            </a:pPr>
            <a:r>
              <a:rPr lang="en-US" dirty="0" smtClean="0">
                <a:solidFill>
                  <a:schemeClr val="bg1"/>
                </a:solidFill>
              </a:rPr>
              <a:t> Accommodates exceptions</a:t>
            </a:r>
          </a:p>
          <a:p>
            <a:pPr>
              <a:lnSpc>
                <a:spcPct val="150000"/>
              </a:lnSpc>
              <a:buFont typeface="Arial"/>
              <a:buChar char="•"/>
            </a:pPr>
            <a:r>
              <a:rPr lang="en-US" dirty="0" smtClean="0">
                <a:solidFill>
                  <a:schemeClr val="bg1"/>
                </a:solidFill>
              </a:rPr>
              <a:t> Creates a network</a:t>
            </a:r>
          </a:p>
          <a:p>
            <a:pPr>
              <a:lnSpc>
                <a:spcPct val="150000"/>
              </a:lnSpc>
              <a:buFont typeface="Arial"/>
              <a:buChar char="•"/>
            </a:pPr>
            <a:r>
              <a:rPr lang="en-US" dirty="0" smtClean="0">
                <a:solidFill>
                  <a:schemeClr val="bg1"/>
                </a:solidFill>
              </a:rPr>
              <a:t> Sets design criteria</a:t>
            </a:r>
          </a:p>
          <a:p>
            <a:pPr>
              <a:lnSpc>
                <a:spcPct val="150000"/>
              </a:lnSpc>
              <a:buFont typeface="Arial"/>
              <a:buChar char="•"/>
            </a:pPr>
            <a:r>
              <a:rPr lang="en-US" dirty="0" smtClean="0">
                <a:solidFill>
                  <a:schemeClr val="bg1"/>
                </a:solidFill>
              </a:rPr>
              <a:t> Responds to community context</a:t>
            </a:r>
          </a:p>
          <a:p>
            <a:pPr>
              <a:lnSpc>
                <a:spcPct val="150000"/>
              </a:lnSpc>
              <a:buFont typeface="Arial"/>
              <a:buChar char="•"/>
            </a:pPr>
            <a:r>
              <a:rPr lang="en-US" dirty="0" smtClean="0">
                <a:solidFill>
                  <a:schemeClr val="bg1"/>
                </a:solidFill>
              </a:rPr>
              <a:t> Defines performance measures</a:t>
            </a:r>
          </a:p>
          <a:p>
            <a:pPr>
              <a:lnSpc>
                <a:spcPct val="150000"/>
              </a:lnSpc>
              <a:buFont typeface="Arial"/>
              <a:buChar char="•"/>
            </a:pPr>
            <a:r>
              <a:rPr lang="en-US" dirty="0" smtClean="0">
                <a:solidFill>
                  <a:schemeClr val="bg1"/>
                </a:solidFill>
              </a:rPr>
              <a:t> Outlines next steps for implementation</a:t>
            </a:r>
          </a:p>
          <a:p>
            <a:endParaRPr lang="en-US" dirty="0"/>
          </a:p>
        </p:txBody>
      </p:sp>
      <p:sp>
        <p:nvSpPr>
          <p:cNvPr id="4" name="Slide Number Placeholder 3"/>
          <p:cNvSpPr>
            <a:spLocks noGrp="1"/>
          </p:cNvSpPr>
          <p:nvPr>
            <p:ph type="sldNum" sz="quarter" idx="10"/>
          </p:nvPr>
        </p:nvSpPr>
        <p:spPr/>
        <p:txBody>
          <a:bodyPr/>
          <a:lstStyle/>
          <a:p>
            <a:pPr>
              <a:defRPr/>
            </a:pPr>
            <a:fld id="{2A2AD29D-3BBD-9D46-A210-FB3FF861247E}"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Communities often lose momentum that drove policy adoption as professionals consider how best to implement their new policies. After examining communities across the United States, the Coalition---in consultation with its Partners through at the United States at the state and local levels---recommends focusing on four steps for effective implementation. </a:t>
            </a:r>
          </a:p>
          <a:p>
            <a:endParaRPr lang="en-US" baseline="0" dirty="0" smtClean="0"/>
          </a:p>
          <a:p>
            <a:r>
              <a:rPr lang="en-US" baseline="0" dirty="0" smtClean="0"/>
              <a:t>Planning for implementation:</a:t>
            </a:r>
          </a:p>
          <a:p>
            <a:r>
              <a:rPr lang="en-US" dirty="0" smtClean="0"/>
              <a:t>Build relationships between agencies and stakeholders such as public health, law enforcement, and businesses.</a:t>
            </a:r>
          </a:p>
          <a:p>
            <a:r>
              <a:rPr lang="en-US" dirty="0" smtClean="0"/>
              <a:t>Having a champion is invaluable; designate a lead person, agency, and/or committee that will move the process forward.</a:t>
            </a:r>
          </a:p>
          <a:p>
            <a:r>
              <a:rPr lang="en-US" dirty="0" smtClean="0"/>
              <a:t>Formal advisory committees can be an effective catalyst for achieving other implementation steps.</a:t>
            </a:r>
            <a:endParaRPr lang="en-US" baseline="0" dirty="0" smtClean="0"/>
          </a:p>
          <a:p>
            <a:endParaRPr lang="en-US" baseline="0" dirty="0" smtClean="0"/>
          </a:p>
          <a:p>
            <a:r>
              <a:rPr lang="en-US" baseline="0" dirty="0" smtClean="0"/>
              <a:t>Restructuring procedures, policies, and programs:</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Encourage stronger relationships between departments, with citizens, and with elected officials. Try easier, smaller projects or those with obvious, visible benefits first. Keep a network approach in mind when selecting the first projects. New facilities won’t be well used if they don’t connect to destinations or other routes. Document results of early projects, including before-and-after studies of safety benefits if possible</a:t>
            </a:r>
            <a:endParaRPr lang="en-US" baseline="0" dirty="0" smtClean="0"/>
          </a:p>
          <a:p>
            <a:endParaRPr lang="en-US" baseline="0" dirty="0" smtClean="0"/>
          </a:p>
          <a:p>
            <a:r>
              <a:rPr lang="en-US" baseline="0" dirty="0" smtClean="0"/>
              <a:t>Rewriting or updating design guidance:</a:t>
            </a:r>
            <a:endParaRPr lang="en-US" dirty="0" smtClean="0"/>
          </a:p>
          <a:p>
            <a:r>
              <a:rPr lang="en-US" dirty="0" smtClean="0"/>
              <a:t>Consider making simple changes to design standards, or adopting templates such as the Model Design Manual for Living Streets or Complete Streets, Complete Networks.</a:t>
            </a:r>
          </a:p>
          <a:p>
            <a:r>
              <a:rPr lang="en-US" dirty="0" smtClean="0"/>
              <a:t>Take advantage of mill and overlay/repaving projects by planning, and even designing, ahead of time to include bicycle and walking needs in the process.</a:t>
            </a:r>
          </a:p>
          <a:p>
            <a:r>
              <a:rPr lang="en-US" dirty="0" smtClean="0"/>
              <a:t>Evaluate budgets to support maintenance needs, especially with roadway striping.</a:t>
            </a:r>
          </a:p>
          <a:p>
            <a:r>
              <a:rPr lang="en-US" dirty="0" smtClean="0"/>
              <a:t>Add an evaluation of bicycle and walking needs to the maintenance and operations review cycle.</a:t>
            </a:r>
          </a:p>
          <a:p>
            <a:endParaRPr lang="en-US" baseline="0" dirty="0" smtClean="0"/>
          </a:p>
          <a:p>
            <a:r>
              <a:rPr lang="en-US" baseline="0" dirty="0" smtClean="0"/>
              <a:t>Offer training opportunities:</a:t>
            </a:r>
          </a:p>
          <a:p>
            <a:r>
              <a:rPr lang="en-US" dirty="0" smtClean="0"/>
              <a:t>Community engineers and planners must hear from their professional peers.</a:t>
            </a:r>
          </a:p>
          <a:p>
            <a:r>
              <a:rPr lang="en-US" dirty="0" smtClean="0"/>
              <a:t>Strive to instill a sense that Complete Streets is part of everyone’s job.</a:t>
            </a:r>
          </a:p>
          <a:p>
            <a:r>
              <a:rPr lang="en-US" dirty="0" smtClean="0"/>
              <a:t>Outreach to community members is an on-going process and must not end with a policy’s adoption.</a:t>
            </a:r>
          </a:p>
          <a:p>
            <a:r>
              <a:rPr lang="en-US" dirty="0" smtClean="0"/>
              <a:t>The first projects are the hardest to sell. Communicate on a project-by-project scale as well as in more general terms. Go to the public so they hear about the project and your goals directly from you first.</a:t>
            </a:r>
          </a:p>
          <a:p>
            <a:r>
              <a:rPr lang="en-US" dirty="0" smtClean="0"/>
              <a:t>Start with temporary or pilot projects, or choose projects with relatively simple implementation; be sure to tie these projects back to the Complete Streets objective.</a:t>
            </a:r>
          </a:p>
          <a:p>
            <a:r>
              <a:rPr lang="en-US" dirty="0" smtClean="0"/>
              <a:t>Provide regular updates to community and agency elected officials and media on implementation and successes.</a:t>
            </a:r>
          </a:p>
          <a:p>
            <a:r>
              <a:rPr lang="en-US" dirty="0" smtClean="0"/>
              <a:t>Ask your Metropolitan Planning Organization to provide training for its member jurisdictions.</a:t>
            </a:r>
          </a:p>
          <a:p>
            <a:r>
              <a:rPr lang="en-US" dirty="0" smtClean="0"/>
              <a:t>Share project successes in the context of overall policy implementation.</a:t>
            </a:r>
          </a:p>
          <a:p>
            <a:r>
              <a:rPr lang="en-US" baseline="0" dirty="0" smtClean="0"/>
              <a:t/>
            </a:r>
            <a:br>
              <a:rPr lang="en-US" baseline="0" dirty="0" smtClean="0"/>
            </a:br>
            <a:r>
              <a:rPr lang="en-US" baseline="0" dirty="0" smtClean="0"/>
              <a:t/>
            </a:r>
            <a:br>
              <a:rPr lang="en-US" baseline="0" dirty="0" smtClean="0"/>
            </a:br>
            <a:r>
              <a:rPr lang="en-US" baseline="0" dirty="0" smtClean="0"/>
              <a:t>Create new performance measures: </a:t>
            </a:r>
          </a:p>
          <a:p>
            <a:r>
              <a:rPr lang="en-US" dirty="0" smtClean="0"/>
              <a:t>Transportation departments should not be the only ones to track performance. They can collaborate with others to collect and analyze data, including the health department and public health organizations; law enforcement agencies and emergency responders; and advocacy groups, including those focused on equity.</a:t>
            </a:r>
          </a:p>
          <a:p>
            <a:r>
              <a:rPr lang="en-US" dirty="0" smtClean="0"/>
              <a:t>Use rates, rather than straight numbers, to show changes in safety and mode shift over time.</a:t>
            </a:r>
          </a:p>
          <a:p>
            <a:r>
              <a:rPr lang="en-US" dirty="0" smtClean="0"/>
              <a:t>Establish baseline data so as to better illustrate successes.</a:t>
            </a:r>
          </a:p>
          <a:p>
            <a:r>
              <a:rPr lang="en-US" dirty="0" smtClean="0"/>
              <a:t>Be clear about measuring outputs (such as blocks of sidewalks built or repaired) versus outcomes (such as increases in walking rates).</a:t>
            </a:r>
          </a:p>
          <a:p>
            <a:r>
              <a:rPr lang="en-US" dirty="0" smtClean="0"/>
              <a:t>Create metrics that are specific to community goals.</a:t>
            </a:r>
          </a:p>
          <a:p>
            <a:endParaRPr lang="en-US" dirty="0"/>
          </a:p>
        </p:txBody>
      </p:sp>
      <p:sp>
        <p:nvSpPr>
          <p:cNvPr id="4" name="Slide Number Placeholder 3"/>
          <p:cNvSpPr>
            <a:spLocks noGrp="1"/>
          </p:cNvSpPr>
          <p:nvPr>
            <p:ph type="sldNum" sz="quarter" idx="10"/>
          </p:nvPr>
        </p:nvSpPr>
        <p:spPr/>
        <p:txBody>
          <a:bodyPr/>
          <a:lstStyle/>
          <a:p>
            <a:pPr>
              <a:defRPr/>
            </a:pPr>
            <a:fld id="{2A2AD29D-3BBD-9D46-A210-FB3FF861247E}"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2AD29D-3BBD-9D46-A210-FB3FF861247E}"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website</a:t>
            </a:r>
            <a:r>
              <a:rPr lang="en-US" baseline="0" dirty="0" smtClean="0"/>
              <a:t> is home to many resources, including fact sheets, policy tracking and examples, information on changing policy from advocacy to implementation, links to research and publications, and information on our workshop program. </a:t>
            </a:r>
          </a:p>
          <a:p>
            <a:endParaRPr lang="en-US" baseline="0" dirty="0" smtClean="0"/>
          </a:p>
          <a:p>
            <a:r>
              <a:rPr lang="en-US" b="1" baseline="0" dirty="0" smtClean="0"/>
              <a:t>Local Policy Workbook</a:t>
            </a:r>
          </a:p>
          <a:p>
            <a:r>
              <a:rPr lang="en-US" dirty="0" smtClean="0"/>
              <a:t>Detailed discussion of &amp; questions to ask at each step in developing a policy</a:t>
            </a:r>
          </a:p>
          <a:p>
            <a:pPr lvl="1">
              <a:buFont typeface="Arial"/>
              <a:buChar char="•"/>
            </a:pPr>
            <a:r>
              <a:rPr lang="en-US" dirty="0" smtClean="0"/>
              <a:t>Right type of policy</a:t>
            </a:r>
          </a:p>
          <a:p>
            <a:pPr lvl="1">
              <a:buFont typeface="Arial"/>
              <a:buChar char="•"/>
            </a:pPr>
            <a:r>
              <a:rPr lang="en-US" dirty="0" smtClean="0"/>
              <a:t>Understanding current process</a:t>
            </a:r>
          </a:p>
          <a:p>
            <a:pPr lvl="1">
              <a:buFont typeface="Arial"/>
              <a:buChar char="•"/>
            </a:pPr>
            <a:r>
              <a:rPr lang="en-US" dirty="0" smtClean="0"/>
              <a:t>All 10 elements of ideal policy</a:t>
            </a:r>
          </a:p>
          <a:p>
            <a:pPr lvl="1">
              <a:buFont typeface="Arial"/>
              <a:buChar char="•"/>
            </a:pPr>
            <a:r>
              <a:rPr lang="en-US" dirty="0" smtClean="0"/>
              <a:t>Planning for implementation</a:t>
            </a:r>
          </a:p>
          <a:p>
            <a:pPr>
              <a:spcAft>
                <a:spcPts val="1800"/>
              </a:spcAft>
            </a:pPr>
            <a:r>
              <a:rPr lang="en-US" dirty="0" smtClean="0"/>
              <a:t>Work with other stakeholders to answer questions, write language</a:t>
            </a:r>
          </a:p>
          <a:p>
            <a:pPr>
              <a:spcAft>
                <a:spcPts val="1800"/>
              </a:spcAft>
            </a:pPr>
            <a:r>
              <a:rPr lang="en-US" dirty="0" smtClean="0"/>
              <a:t>Draw from best practices, develop best language for your community</a:t>
            </a:r>
          </a:p>
          <a:p>
            <a:endParaRPr lang="en-US" baseline="0" dirty="0" smtClean="0"/>
          </a:p>
          <a:p>
            <a:r>
              <a:rPr lang="en-US" b="1" baseline="0" dirty="0" smtClean="0"/>
              <a:t>Recently added a great implementation page with resources from successful localities for each step.</a:t>
            </a:r>
          </a:p>
          <a:p>
            <a:endParaRPr lang="en-US" baseline="0" dirty="0" smtClean="0"/>
          </a:p>
          <a:p>
            <a:r>
              <a:rPr lang="en-US" baseline="0" dirty="0" smtClean="0"/>
              <a:t>From our website, you’ll also find a sign-up to our newsletter, as well as blog and Twitter feed, which are great ways to stay up to date on complete streets and transportation issues in general.</a:t>
            </a:r>
          </a:p>
          <a:p>
            <a:endParaRPr lang="en-US" baseline="0" dirty="0" smtClean="0"/>
          </a:p>
        </p:txBody>
      </p:sp>
      <p:sp>
        <p:nvSpPr>
          <p:cNvPr id="4" name="Slide Number Placeholder 3"/>
          <p:cNvSpPr>
            <a:spLocks noGrp="1"/>
          </p:cNvSpPr>
          <p:nvPr>
            <p:ph type="sldNum" sz="quarter" idx="10"/>
          </p:nvPr>
        </p:nvSpPr>
        <p:spPr/>
        <p:txBody>
          <a:bodyPr/>
          <a:lstStyle/>
          <a:p>
            <a:fld id="{832D273C-3C38-3943-900F-4F7F9D1CBB3B}"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1">
        <a:schemeClr val="bg1"/>
      </p:bgRef>
    </p:bg>
    <p:spTree>
      <p:nvGrpSpPr>
        <p:cNvPr id="1" name=""/>
        <p:cNvGrpSpPr/>
        <p:nvPr/>
      </p:nvGrpSpPr>
      <p:grpSpPr>
        <a:xfrm>
          <a:off x="0" y="0"/>
          <a:ext cx="0" cy="0"/>
          <a:chOff x="0" y="0"/>
          <a:chExt cx="0" cy="0"/>
        </a:xfrm>
      </p:grpSpPr>
      <p:sp>
        <p:nvSpPr>
          <p:cNvPr id="4" name="Rectangle 7"/>
          <p:cNvSpPr>
            <a:spLocks noChangeArrowheads="1"/>
          </p:cNvSpPr>
          <p:nvPr/>
        </p:nvSpPr>
        <p:spPr bwMode="auto">
          <a:xfrm>
            <a:off x="3260725" y="4814888"/>
            <a:ext cx="3292475" cy="457200"/>
          </a:xfrm>
          <a:prstGeom prst="rect">
            <a:avLst/>
          </a:prstGeom>
          <a:noFill/>
          <a:ln w="9525">
            <a:noFill/>
            <a:miter lim="800000"/>
            <a:headEnd/>
            <a:tailEnd/>
          </a:ln>
        </p:spPr>
        <p:txBody>
          <a:bodyPr>
            <a:prstTxWarp prst="textNoShape">
              <a:avLst/>
            </a:prstTxWarp>
            <a:spAutoFit/>
          </a:bodyPr>
          <a:lstStyle/>
          <a:p>
            <a:pPr>
              <a:defRPr/>
            </a:pPr>
            <a:endParaRPr lang="en-US"/>
          </a:p>
        </p:txBody>
      </p:sp>
      <p:pic>
        <p:nvPicPr>
          <p:cNvPr id="5" name="Picture 4" descr="SGA-CS-logo.gif"/>
          <p:cNvPicPr>
            <a:picLocks noChangeAspect="1"/>
          </p:cNvPicPr>
          <p:nvPr userDrawn="1"/>
        </p:nvPicPr>
        <p:blipFill>
          <a:blip r:embed="rId2" cstate="email"/>
          <a:srcRect/>
          <a:stretch>
            <a:fillRect/>
          </a:stretch>
        </p:blipFill>
        <p:spPr bwMode="auto">
          <a:xfrm>
            <a:off x="0" y="6034088"/>
            <a:ext cx="9144000" cy="790575"/>
          </a:xfrm>
          <a:prstGeom prst="rect">
            <a:avLst/>
          </a:prstGeom>
          <a:noFill/>
          <a:ln w="9525">
            <a:noFill/>
            <a:miter lim="800000"/>
            <a:headEnd/>
            <a:tailEnd/>
          </a:ln>
        </p:spPr>
      </p:pic>
      <p:sp>
        <p:nvSpPr>
          <p:cNvPr id="2" name="Title 1"/>
          <p:cNvSpPr>
            <a:spLocks noGrp="1"/>
          </p:cNvSpPr>
          <p:nvPr>
            <p:ph type="ctrTitle"/>
          </p:nvPr>
        </p:nvSpPr>
        <p:spPr>
          <a:xfrm>
            <a:off x="685800" y="948267"/>
            <a:ext cx="7772400" cy="2480733"/>
          </a:xfrm>
          <a:effectLst/>
        </p:spPr>
        <p:txBody>
          <a:bodyPr>
            <a:normAutofit/>
          </a:bodyPr>
          <a:lstStyle>
            <a:lvl1pPr algn="ctr">
              <a:defRPr sz="4800" b="1">
                <a:solidFill>
                  <a:srgbClr val="0080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71463" y="6172200"/>
            <a:ext cx="9618663"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8" descr="LOGO"/>
          <p:cNvPicPr>
            <a:picLocks noChangeAspect="1" noChangeArrowheads="1"/>
          </p:cNvPicPr>
          <p:nvPr userDrawn="1"/>
        </p:nvPicPr>
        <p:blipFill>
          <a:blip r:embed="rId2" cstate="email"/>
          <a:srcRect/>
          <a:stretch>
            <a:fillRect/>
          </a:stretch>
        </p:blipFill>
        <p:spPr bwMode="auto">
          <a:xfrm>
            <a:off x="84138" y="6223000"/>
            <a:ext cx="5802312"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5" name="Slide Number Placeholder 8"/>
          <p:cNvSpPr>
            <a:spLocks noGrp="1"/>
          </p:cNvSpPr>
          <p:nvPr>
            <p:ph type="sldNum" sz="quarter" idx="10"/>
          </p:nvPr>
        </p:nvSpPr>
        <p:spPr>
          <a:xfrm>
            <a:off x="7010400" y="63103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898989"/>
                </a:solidFill>
              </a:defRPr>
            </a:lvl1pPr>
          </a:lstStyle>
          <a:p>
            <a:pPr>
              <a:defRPr/>
            </a:pPr>
            <a:fld id="{34A2E564-BE4F-DF46-B3E6-E2425A089A89}" type="slidenum">
              <a:rPr lang="en-US"/>
              <a:pPr>
                <a:defRPr/>
              </a:pPr>
              <a:t>‹#›</a:t>
            </a:fld>
            <a:endParaRPr lang="en-US" dirty="0">
              <a:solidFill>
                <a:schemeClr val="bg1"/>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asic text">
    <p:spTree>
      <p:nvGrpSpPr>
        <p:cNvPr id="1" name=""/>
        <p:cNvGrpSpPr/>
        <p:nvPr/>
      </p:nvGrpSpPr>
      <p:grpSpPr>
        <a:xfrm>
          <a:off x="0" y="0"/>
          <a:ext cx="0" cy="0"/>
          <a:chOff x="0" y="0"/>
          <a:chExt cx="0" cy="0"/>
        </a:xfrm>
      </p:grpSpPr>
      <p:sp>
        <p:nvSpPr>
          <p:cNvPr id="3" name="Rectangle 2"/>
          <p:cNvSpPr/>
          <p:nvPr userDrawn="1"/>
        </p:nvSpPr>
        <p:spPr>
          <a:xfrm>
            <a:off x="-271463" y="6172200"/>
            <a:ext cx="9618663"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8" descr="LOGO"/>
          <p:cNvPicPr>
            <a:picLocks noChangeAspect="1" noChangeArrowheads="1"/>
          </p:cNvPicPr>
          <p:nvPr userDrawn="1"/>
        </p:nvPicPr>
        <p:blipFill>
          <a:blip r:embed="rId2" cstate="email"/>
          <a:srcRect/>
          <a:stretch>
            <a:fillRect/>
          </a:stretch>
        </p:blipFill>
        <p:spPr bwMode="auto">
          <a:xfrm>
            <a:off x="84138" y="6223000"/>
            <a:ext cx="5802312"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5" name="Slide Number Placeholder 8"/>
          <p:cNvSpPr>
            <a:spLocks noGrp="1"/>
          </p:cNvSpPr>
          <p:nvPr>
            <p:ph type="sldNum" sz="quarter" idx="10"/>
          </p:nvPr>
        </p:nvSpPr>
        <p:spPr>
          <a:xfrm>
            <a:off x="7010400" y="63103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898989"/>
                </a:solidFill>
              </a:defRPr>
            </a:lvl1pPr>
          </a:lstStyle>
          <a:p>
            <a:pPr>
              <a:defRPr/>
            </a:pPr>
            <a:fld id="{34A2E564-BE4F-DF46-B3E6-E2425A089A89}" type="slidenum">
              <a:rPr lang="en-US"/>
              <a:pPr>
                <a:defRPr/>
              </a:pPr>
              <a:t>‹#›</a:t>
            </a:fld>
            <a:endParaRPr lang="en-US" dirty="0">
              <a:solidFill>
                <a:schemeClr val="bg1"/>
              </a:solidFill>
            </a:endParaRPr>
          </a:p>
        </p:txBody>
      </p:sp>
      <p:sp>
        <p:nvSpPr>
          <p:cNvPr id="8" name="Text Placeholder 7"/>
          <p:cNvSpPr>
            <a:spLocks noGrp="1"/>
          </p:cNvSpPr>
          <p:nvPr>
            <p:ph type="body" sz="quarter" idx="11"/>
          </p:nvPr>
        </p:nvSpPr>
        <p:spPr>
          <a:xfrm>
            <a:off x="457200" y="1643063"/>
            <a:ext cx="8229600" cy="4198937"/>
          </a:xfrm>
        </p:spPr>
        <p:txBody>
          <a:bodyPr/>
          <a:lstStyle>
            <a:lvl1pPr marL="0" inden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omparison">
    <p:spTree>
      <p:nvGrpSpPr>
        <p:cNvPr id="1" name=""/>
        <p:cNvGrpSpPr/>
        <p:nvPr/>
      </p:nvGrpSpPr>
      <p:grpSpPr>
        <a:xfrm>
          <a:off x="0" y="0"/>
          <a:ext cx="0" cy="0"/>
          <a:chOff x="0" y="0"/>
          <a:chExt cx="0" cy="0"/>
        </a:xfrm>
      </p:grpSpPr>
      <p:sp>
        <p:nvSpPr>
          <p:cNvPr id="3" name="Rectangle 2"/>
          <p:cNvSpPr/>
          <p:nvPr userDrawn="1"/>
        </p:nvSpPr>
        <p:spPr>
          <a:xfrm>
            <a:off x="-271463" y="6172200"/>
            <a:ext cx="9618663"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8" descr="LOGO"/>
          <p:cNvPicPr>
            <a:picLocks noChangeAspect="1" noChangeArrowheads="1"/>
          </p:cNvPicPr>
          <p:nvPr userDrawn="1"/>
        </p:nvPicPr>
        <p:blipFill>
          <a:blip r:embed="rId2" cstate="email"/>
          <a:srcRect/>
          <a:stretch>
            <a:fillRect/>
          </a:stretch>
        </p:blipFill>
        <p:spPr bwMode="auto">
          <a:xfrm>
            <a:off x="84138" y="6223000"/>
            <a:ext cx="5802312" cy="539750"/>
          </a:xfrm>
          <a:prstGeom prst="rect">
            <a:avLst/>
          </a:prstGeom>
          <a:noFill/>
          <a:ln w="9525">
            <a:noFill/>
            <a:miter lim="800000"/>
            <a:headEnd/>
            <a:tailEnd/>
          </a:ln>
        </p:spPr>
      </p:pic>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5" name="Slide Number Placeholder 8"/>
          <p:cNvSpPr>
            <a:spLocks noGrp="1"/>
          </p:cNvSpPr>
          <p:nvPr>
            <p:ph type="sldNum" sz="quarter" idx="10"/>
          </p:nvPr>
        </p:nvSpPr>
        <p:spPr>
          <a:xfrm>
            <a:off x="7010400" y="63103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898989"/>
                </a:solidFill>
              </a:defRPr>
            </a:lvl1pPr>
          </a:lstStyle>
          <a:p>
            <a:pPr>
              <a:defRPr/>
            </a:pPr>
            <a:fld id="{34A2E564-BE4F-DF46-B3E6-E2425A089A89}" type="slidenum">
              <a:rPr lang="en-US"/>
              <a:pPr>
                <a:defRPr/>
              </a:pPr>
              <a:t>‹#›</a:t>
            </a:fld>
            <a:endParaRPr lang="en-US" dirty="0">
              <a:solidFill>
                <a:schemeClr val="bg1"/>
              </a:solidFill>
            </a:endParaRPr>
          </a:p>
        </p:txBody>
      </p:sp>
      <p:sp>
        <p:nvSpPr>
          <p:cNvPr id="8" name="Text Placeholder 7"/>
          <p:cNvSpPr>
            <a:spLocks noGrp="1"/>
          </p:cNvSpPr>
          <p:nvPr>
            <p:ph type="body" sz="quarter" idx="11"/>
          </p:nvPr>
        </p:nvSpPr>
        <p:spPr>
          <a:xfrm>
            <a:off x="457200" y="1643063"/>
            <a:ext cx="3860800" cy="4198937"/>
          </a:xfrm>
        </p:spPr>
        <p:txBody>
          <a:bodyPr/>
          <a:lstStyle>
            <a:lvl1pPr marL="236538" indent="-236538">
              <a:buFont typeface="Arial"/>
              <a:buChar char="•"/>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smtClean="0"/>
              <a:t>Click to edit Master text styles</a:t>
            </a:r>
          </a:p>
        </p:txBody>
      </p:sp>
      <p:sp>
        <p:nvSpPr>
          <p:cNvPr id="9" name="Content Placeholder 8"/>
          <p:cNvSpPr>
            <a:spLocks noGrp="1"/>
          </p:cNvSpPr>
          <p:nvPr>
            <p:ph sz="quarter" idx="12"/>
          </p:nvPr>
        </p:nvSpPr>
        <p:spPr>
          <a:xfrm>
            <a:off x="4775200" y="1643063"/>
            <a:ext cx="3911600" cy="4198937"/>
          </a:xfrm>
        </p:spPr>
        <p:txBody>
          <a:bodyPr/>
          <a:lstStyle>
            <a:lvl1pPr marL="236538" indent="-236538">
              <a:buFont typeface="Arial"/>
              <a:buChar char="•"/>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3" name="Rectangle 2"/>
          <p:cNvSpPr/>
          <p:nvPr userDrawn="1"/>
        </p:nvSpPr>
        <p:spPr>
          <a:xfrm>
            <a:off x="-271463" y="6172200"/>
            <a:ext cx="9618663"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8" descr="LOGO"/>
          <p:cNvPicPr>
            <a:picLocks noChangeAspect="1" noChangeArrowheads="1"/>
          </p:cNvPicPr>
          <p:nvPr userDrawn="1"/>
        </p:nvPicPr>
        <p:blipFill>
          <a:blip r:embed="rId2" cstate="email"/>
          <a:srcRect/>
          <a:stretch>
            <a:fillRect/>
          </a:stretch>
        </p:blipFill>
        <p:spPr bwMode="auto">
          <a:xfrm>
            <a:off x="84138" y="6223000"/>
            <a:ext cx="5802312" cy="539750"/>
          </a:xfrm>
          <a:prstGeom prst="rect">
            <a:avLst/>
          </a:prstGeom>
          <a:noFill/>
          <a:ln w="9525">
            <a:noFill/>
            <a:miter lim="800000"/>
            <a:headEnd/>
            <a:tailEnd/>
          </a:ln>
        </p:spPr>
      </p:pic>
      <p:sp>
        <p:nvSpPr>
          <p:cNvPr id="5" name="Slide Number Placeholder 8"/>
          <p:cNvSpPr>
            <a:spLocks noGrp="1"/>
          </p:cNvSpPr>
          <p:nvPr>
            <p:ph type="sldNum" sz="quarter" idx="10"/>
          </p:nvPr>
        </p:nvSpPr>
        <p:spPr>
          <a:xfrm>
            <a:off x="7010400" y="63103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898989"/>
                </a:solidFill>
              </a:defRPr>
            </a:lvl1pPr>
          </a:lstStyle>
          <a:p>
            <a:pPr>
              <a:defRPr/>
            </a:pPr>
            <a:fld id="{34A2E564-BE4F-DF46-B3E6-E2425A089A89}" type="slidenum">
              <a:rPr lang="en-US"/>
              <a:pPr>
                <a:defRPr/>
              </a:pPr>
              <a:t>‹#›</a:t>
            </a:fld>
            <a:endParaRPr lang="en-US" dirty="0">
              <a:solidFill>
                <a:schemeClr val="bg1"/>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End Slide">
    <p:spTree>
      <p:nvGrpSpPr>
        <p:cNvPr id="1" name=""/>
        <p:cNvGrpSpPr/>
        <p:nvPr/>
      </p:nvGrpSpPr>
      <p:grpSpPr>
        <a:xfrm>
          <a:off x="0" y="0"/>
          <a:ext cx="0" cy="0"/>
          <a:chOff x="0" y="0"/>
          <a:chExt cx="0" cy="0"/>
        </a:xfrm>
      </p:grpSpPr>
      <p:pic>
        <p:nvPicPr>
          <p:cNvPr id="2" name="Picture 4" descr="SGA_Logo_White.gif"/>
          <p:cNvPicPr>
            <a:picLocks noChangeAspect="1"/>
          </p:cNvPicPr>
          <p:nvPr/>
        </p:nvPicPr>
        <p:blipFill>
          <a:blip r:embed="rId2" cstate="email"/>
          <a:srcRect/>
          <a:stretch>
            <a:fillRect/>
          </a:stretch>
        </p:blipFill>
        <p:spPr bwMode="auto">
          <a:xfrm>
            <a:off x="1722438" y="2171700"/>
            <a:ext cx="6008687" cy="1014413"/>
          </a:xfrm>
          <a:prstGeom prst="rect">
            <a:avLst/>
          </a:prstGeom>
          <a:noFill/>
          <a:ln w="9525">
            <a:noFill/>
            <a:miter lim="800000"/>
            <a:headEnd/>
            <a:tailEnd/>
          </a:ln>
        </p:spPr>
      </p:pic>
      <p:sp>
        <p:nvSpPr>
          <p:cNvPr id="3" name="TextBox 2"/>
          <p:cNvSpPr txBox="1"/>
          <p:nvPr/>
        </p:nvSpPr>
        <p:spPr>
          <a:xfrm>
            <a:off x="1484313" y="4079875"/>
            <a:ext cx="6791325" cy="1815870"/>
          </a:xfrm>
          <a:prstGeom prst="rect">
            <a:avLst/>
          </a:prstGeom>
          <a:noFill/>
        </p:spPr>
        <p:txBody>
          <a:bodyPr lIns="91429" tIns="45714" rIns="91429" bIns="45714">
            <a:prstTxWarp prst="textNoShape">
              <a:avLst/>
            </a:prstTxWarp>
            <a:spAutoFit/>
          </a:bodyPr>
          <a:lstStyle/>
          <a:p>
            <a:pPr>
              <a:defRPr/>
            </a:pPr>
            <a:r>
              <a:rPr lang="en-US" sz="1400" dirty="0">
                <a:solidFill>
                  <a:schemeClr val="bg1"/>
                </a:solidFill>
                <a:latin typeface="Calibri" charset="0"/>
                <a:ea typeface="Arial" charset="0"/>
                <a:cs typeface="Arial" charset="0"/>
              </a:rPr>
              <a:t>Smart Growth America is the only national organization dedicated to researching, advocating for and leading coalitions to bring smart growth practices to more communities nationwide. </a:t>
            </a:r>
            <a:br>
              <a:rPr lang="en-US" sz="1400" dirty="0">
                <a:solidFill>
                  <a:schemeClr val="bg1"/>
                </a:solidFill>
                <a:latin typeface="Calibri" charset="0"/>
                <a:ea typeface="Arial" charset="0"/>
                <a:cs typeface="Arial" charset="0"/>
              </a:rPr>
            </a:br>
            <a:endParaRPr lang="en-US" sz="1400" dirty="0">
              <a:solidFill>
                <a:schemeClr val="bg1"/>
              </a:solidFill>
              <a:latin typeface="Calibri" charset="0"/>
              <a:ea typeface="Arial" charset="0"/>
              <a:cs typeface="Arial" charset="0"/>
            </a:endParaRPr>
          </a:p>
          <a:p>
            <a:pPr algn="ctr">
              <a:defRPr/>
            </a:pPr>
            <a:r>
              <a:rPr lang="en-US" sz="1400" dirty="0" err="1">
                <a:solidFill>
                  <a:schemeClr val="bg1"/>
                </a:solidFill>
                <a:latin typeface="Calibri" charset="0"/>
                <a:ea typeface="Arial" charset="0"/>
                <a:cs typeface="Arial" charset="0"/>
              </a:rPr>
              <a:t>www.smartgrowthamerica.org</a:t>
            </a:r>
            <a:endParaRPr lang="en-US" sz="1400" dirty="0">
              <a:solidFill>
                <a:schemeClr val="bg1"/>
              </a:solidFill>
              <a:latin typeface="Calibri" charset="0"/>
              <a:ea typeface="Arial" charset="0"/>
              <a:cs typeface="Arial" charset="0"/>
            </a:endParaRPr>
          </a:p>
          <a:p>
            <a:pPr>
              <a:defRPr/>
            </a:pPr>
            <a:r>
              <a:rPr lang="en-US" sz="1400" dirty="0">
                <a:solidFill>
                  <a:schemeClr val="bg1"/>
                </a:solidFill>
                <a:latin typeface="Calibri" charset="0"/>
                <a:ea typeface="Arial" charset="0"/>
                <a:cs typeface="Arial" charset="0"/>
              </a:rPr>
              <a:t/>
            </a:r>
            <a:br>
              <a:rPr lang="en-US" sz="1400" dirty="0">
                <a:solidFill>
                  <a:schemeClr val="bg1"/>
                </a:solidFill>
                <a:latin typeface="Calibri" charset="0"/>
                <a:ea typeface="Arial" charset="0"/>
                <a:cs typeface="Arial" charset="0"/>
              </a:rPr>
            </a:br>
            <a:endParaRPr lang="en-US" sz="1400" dirty="0">
              <a:solidFill>
                <a:schemeClr val="bg1"/>
              </a:solidFill>
              <a:latin typeface="Calibri" charset="0"/>
              <a:ea typeface="Arial" charset="0"/>
              <a:cs typeface="Arial" charset="0"/>
            </a:endParaRPr>
          </a:p>
          <a:p>
            <a:pPr algn="ctr">
              <a:defRPr/>
            </a:pPr>
            <a:r>
              <a:rPr lang="en-US" sz="1400" dirty="0">
                <a:solidFill>
                  <a:schemeClr val="bg1"/>
                </a:solidFill>
                <a:latin typeface="Calibri" charset="0"/>
                <a:ea typeface="Arial" charset="0"/>
                <a:cs typeface="Arial" charset="0"/>
              </a:rPr>
              <a:t>1707 L St. NW Suite</a:t>
            </a:r>
            <a:r>
              <a:rPr lang="en-US" sz="1400" dirty="0" smtClean="0">
                <a:solidFill>
                  <a:schemeClr val="bg1"/>
                </a:solidFill>
                <a:latin typeface="Calibri" charset="0"/>
                <a:ea typeface="Arial" charset="0"/>
                <a:cs typeface="Arial" charset="0"/>
              </a:rPr>
              <a:t> 250</a:t>
            </a:r>
            <a:r>
              <a:rPr lang="en-US" sz="1400" dirty="0">
                <a:solidFill>
                  <a:schemeClr val="bg1"/>
                </a:solidFill>
                <a:latin typeface="Calibri" charset="0"/>
                <a:ea typeface="Arial" charset="0"/>
                <a:cs typeface="Arial" charset="0"/>
              </a:rPr>
              <a:t>, Washington, DC 20036 | 202-207-3355</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421F3D9-EEC8-AE42-808B-5AFFEB417E0B}" type="slidenum">
              <a:rPr lang="en-US" smtClean="0"/>
              <a:pPr/>
              <a:t>‹#›</a:t>
            </a:fld>
            <a:endParaRPr lang="en-US"/>
          </a:p>
        </p:txBody>
      </p:sp>
      <p:pic>
        <p:nvPicPr>
          <p:cNvPr id="8" name="Picture 7" descr="SGA-CS-logo.gif"/>
          <p:cNvPicPr>
            <a:picLocks noChangeAspect="1"/>
          </p:cNvPicPr>
          <p:nvPr userDrawn="1"/>
        </p:nvPicPr>
        <p:blipFill>
          <a:blip r:embed="rId2"/>
          <a:stretch>
            <a:fillRect/>
          </a:stretch>
        </p:blipFill>
        <p:spPr>
          <a:xfrm>
            <a:off x="457200" y="6264275"/>
            <a:ext cx="5288096" cy="4572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Orange Title, Content">
    <p:spTree>
      <p:nvGrpSpPr>
        <p:cNvPr id="1" name=""/>
        <p:cNvGrpSpPr/>
        <p:nvPr/>
      </p:nvGrpSpPr>
      <p:grpSpPr>
        <a:xfrm>
          <a:off x="0" y="0"/>
          <a:ext cx="0" cy="0"/>
          <a:chOff x="0" y="0"/>
          <a:chExt cx="0" cy="0"/>
        </a:xfrm>
      </p:grpSpPr>
      <p:sp>
        <p:nvSpPr>
          <p:cNvPr id="4" name="Round Same Side Corner Rectangle 5"/>
          <p:cNvSpPr/>
          <p:nvPr userDrawn="1"/>
        </p:nvSpPr>
        <p:spPr>
          <a:xfrm rot="16200000">
            <a:off x="5219700" y="-3238500"/>
            <a:ext cx="914400" cy="8305800"/>
          </a:xfrm>
          <a:prstGeom prst="round2SameRect">
            <a:avLst/>
          </a:prstGeom>
          <a:solidFill>
            <a:srgbClr val="FF9812">
              <a:alpha val="69000"/>
            </a:srgb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7"/>
          <p:cNvSpPr>
            <a:spLocks noGrp="1"/>
          </p:cNvSpPr>
          <p:nvPr>
            <p:ph type="body" sz="quarter" idx="13"/>
          </p:nvPr>
        </p:nvSpPr>
        <p:spPr>
          <a:xfrm>
            <a:off x="457200" y="1676400"/>
            <a:ext cx="8229600" cy="4267200"/>
          </a:xfrm>
        </p:spPr>
        <p:txBody>
          <a:bodyPr/>
          <a:lstStyle>
            <a:lvl1pPr marL="0" indent="0">
              <a:buNone/>
              <a:defRPr/>
            </a:lvl1pPr>
          </a:lstStyle>
          <a:p>
            <a:pPr lvl="0"/>
            <a:r>
              <a:rPr lang="en-US" dirty="0" smtClean="0"/>
              <a:t>Click to edit Master text styles</a:t>
            </a:r>
          </a:p>
        </p:txBody>
      </p:sp>
      <p:sp>
        <p:nvSpPr>
          <p:cNvPr id="2" name="Title 1"/>
          <p:cNvSpPr>
            <a:spLocks noGrp="1"/>
          </p:cNvSpPr>
          <p:nvPr>
            <p:ph type="title"/>
          </p:nvPr>
        </p:nvSpPr>
        <p:spPr>
          <a:xfrm>
            <a:off x="1524000" y="381000"/>
            <a:ext cx="7620000" cy="960439"/>
          </a:xfrm>
        </p:spPr>
        <p:txBody>
          <a:bodyPr/>
          <a:lstStyle>
            <a:lvl1pPr>
              <a:defRPr>
                <a:solidFill>
                  <a:schemeClr val="tx1"/>
                </a:solidFill>
                <a:effectLst>
                  <a:outerShdw blurRad="50800" dist="38100" algn="r">
                    <a:srgbClr val="000000">
                      <a:alpha val="43000"/>
                    </a:srgbClr>
                  </a:outerShdw>
                </a:effectLst>
              </a:defRPr>
            </a:lvl1pPr>
          </a:lstStyle>
          <a:p>
            <a:r>
              <a:rPr lang="en-US" dirty="0" smtClean="0"/>
              <a:t>Click to edit Master title style</a:t>
            </a:r>
            <a:endParaRPr lang="en-US" dirty="0"/>
          </a:p>
        </p:txBody>
      </p:sp>
      <p:sp>
        <p:nvSpPr>
          <p:cNvPr id="5" name="Slide Number Placeholder 4"/>
          <p:cNvSpPr>
            <a:spLocks noGrp="1"/>
          </p:cNvSpPr>
          <p:nvPr>
            <p:ph type="sldNum" sz="quarter" idx="14"/>
          </p:nvPr>
        </p:nvSpPr>
        <p:spPr>
          <a:xfrm>
            <a:off x="7924800" y="6356350"/>
            <a:ext cx="762000" cy="365125"/>
          </a:xfrm>
          <a:prstGeom prst="rect">
            <a:avLst/>
          </a:prstGeom>
        </p:spPr>
        <p:txBody>
          <a:bodyPr/>
          <a:lstStyle>
            <a:lvl1pPr>
              <a:defRPr/>
            </a:lvl1pPr>
          </a:lstStyle>
          <a:p>
            <a:pPr>
              <a:defRPr/>
            </a:pPr>
            <a:fld id="{93469450-0C07-4038-B323-3466B671CEEE}"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867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lank w/Tit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467600" cy="884238"/>
          </a:xfrm>
        </p:spPr>
        <p:txBody>
          <a:bodyPr/>
          <a:lstStyle/>
          <a:p>
            <a:r>
              <a:rPr lang="en-US" dirty="0" smtClean="0"/>
              <a:t>Click to edit Master title style</a:t>
            </a:r>
            <a:endParaRPr lang="en-US" dirty="0"/>
          </a:p>
        </p:txBody>
      </p:sp>
      <p:sp>
        <p:nvSpPr>
          <p:cNvPr id="3" name="Slide Number Placeholder 3"/>
          <p:cNvSpPr>
            <a:spLocks noGrp="1"/>
          </p:cNvSpPr>
          <p:nvPr>
            <p:ph type="sldNum" sz="quarter" idx="10"/>
          </p:nvPr>
        </p:nvSpPr>
        <p:spPr>
          <a:xfrm>
            <a:off x="7924800" y="6356350"/>
            <a:ext cx="762000" cy="365125"/>
          </a:xfrm>
          <a:prstGeom prst="rect">
            <a:avLst/>
          </a:prstGeom>
        </p:spPr>
        <p:txBody>
          <a:bodyPr/>
          <a:lstStyle>
            <a:lvl1pPr>
              <a:defRPr/>
            </a:lvl1pPr>
          </a:lstStyle>
          <a:p>
            <a:pPr>
              <a:defRPr/>
            </a:pPr>
            <a:fld id="{3BDDAFBC-42F3-4BB9-898C-AD973C166CE2}"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65236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8F8A7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a:t>
            </a:r>
            <a:r>
              <a:rPr lang="en-US" dirty="0" smtClean="0"/>
              <a:t>styles</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2" r:id="rId2"/>
    <p:sldLayoutId id="2147483695" r:id="rId3"/>
    <p:sldLayoutId id="2147483696" r:id="rId4"/>
    <p:sldLayoutId id="2147483697" r:id="rId5"/>
    <p:sldLayoutId id="2147483693" r:id="rId6"/>
    <p:sldLayoutId id="2147483699" r:id="rId7"/>
    <p:sldLayoutId id="2147483700" r:id="rId8"/>
    <p:sldLayoutId id="2147483701" r:id="rId9"/>
  </p:sldLayoutIdLst>
  <p:transition spd="slow"/>
  <p:hf hdr="0" ftr="0" dt="0"/>
  <p:txStyles>
    <p:titleStyle>
      <a:lvl1pPr algn="l" defTabSz="457200" rtl="0" eaLnBrk="0" fontAlgn="base" hangingPunct="0">
        <a:spcBef>
          <a:spcPct val="0"/>
        </a:spcBef>
        <a:spcAft>
          <a:spcPct val="0"/>
        </a:spcAft>
        <a:defRPr sz="4200" b="1" kern="1200">
          <a:solidFill>
            <a:srgbClr val="FFFFFF"/>
          </a:solidFill>
          <a:latin typeface="Arial" charset="0"/>
          <a:ea typeface="ＭＳ Ｐゴシック" charset="-128"/>
          <a:cs typeface="ＭＳ Ｐゴシック" charset="-128"/>
        </a:defRPr>
      </a:lvl1pPr>
      <a:lvl2pPr algn="l" defTabSz="457200" rtl="0" eaLnBrk="0" fontAlgn="base" hangingPunct="0">
        <a:spcBef>
          <a:spcPct val="0"/>
        </a:spcBef>
        <a:spcAft>
          <a:spcPct val="0"/>
        </a:spcAft>
        <a:defRPr sz="3200" b="1">
          <a:solidFill>
            <a:srgbClr val="FFFFFF"/>
          </a:solidFill>
          <a:latin typeface="Arial" pitchFamily="-72" charset="0"/>
          <a:ea typeface="ＭＳ Ｐゴシック" pitchFamily="-72" charset="-128"/>
          <a:cs typeface="ＭＳ Ｐゴシック" pitchFamily="-72" charset="-128"/>
        </a:defRPr>
      </a:lvl2pPr>
      <a:lvl3pPr algn="l" defTabSz="457200" rtl="0" eaLnBrk="0" fontAlgn="base" hangingPunct="0">
        <a:spcBef>
          <a:spcPct val="0"/>
        </a:spcBef>
        <a:spcAft>
          <a:spcPct val="0"/>
        </a:spcAft>
        <a:defRPr sz="3200" b="1">
          <a:solidFill>
            <a:srgbClr val="FFFFFF"/>
          </a:solidFill>
          <a:latin typeface="Arial" pitchFamily="-72" charset="0"/>
          <a:ea typeface="ＭＳ Ｐゴシック" pitchFamily="-72" charset="-128"/>
          <a:cs typeface="ＭＳ Ｐゴシック" pitchFamily="-72" charset="-128"/>
        </a:defRPr>
      </a:lvl3pPr>
      <a:lvl4pPr algn="l" defTabSz="457200" rtl="0" eaLnBrk="0" fontAlgn="base" hangingPunct="0">
        <a:spcBef>
          <a:spcPct val="0"/>
        </a:spcBef>
        <a:spcAft>
          <a:spcPct val="0"/>
        </a:spcAft>
        <a:defRPr sz="3200" b="1">
          <a:solidFill>
            <a:srgbClr val="FFFFFF"/>
          </a:solidFill>
          <a:latin typeface="Arial" pitchFamily="-72" charset="0"/>
          <a:ea typeface="ＭＳ Ｐゴシック" pitchFamily="-72" charset="-128"/>
          <a:cs typeface="ＭＳ Ｐゴシック" pitchFamily="-72" charset="-128"/>
        </a:defRPr>
      </a:lvl4pPr>
      <a:lvl5pPr algn="l" defTabSz="457200" rtl="0" eaLnBrk="0" fontAlgn="base" hangingPunct="0">
        <a:spcBef>
          <a:spcPct val="0"/>
        </a:spcBef>
        <a:spcAft>
          <a:spcPct val="0"/>
        </a:spcAft>
        <a:defRPr sz="3200" b="1">
          <a:solidFill>
            <a:srgbClr val="FFFFFF"/>
          </a:solidFill>
          <a:latin typeface="Arial" pitchFamily="-72" charset="0"/>
          <a:ea typeface="ＭＳ Ｐゴシック" pitchFamily="-72" charset="-128"/>
          <a:cs typeface="ＭＳ Ｐゴシック" pitchFamily="-72" charset="-128"/>
        </a:defRPr>
      </a:lvl5pPr>
      <a:lvl6pPr marL="457200" algn="l" defTabSz="457200" rtl="0" fontAlgn="base">
        <a:spcBef>
          <a:spcPct val="0"/>
        </a:spcBef>
        <a:spcAft>
          <a:spcPct val="0"/>
        </a:spcAft>
        <a:defRPr sz="3200">
          <a:solidFill>
            <a:srgbClr val="0081C6"/>
          </a:solidFill>
          <a:latin typeface="Arial" pitchFamily="-72" charset="0"/>
          <a:ea typeface="ＭＳ Ｐゴシック" pitchFamily="-72" charset="-128"/>
          <a:cs typeface="ＭＳ Ｐゴシック" pitchFamily="-72" charset="-128"/>
        </a:defRPr>
      </a:lvl6pPr>
      <a:lvl7pPr marL="914400" algn="l" defTabSz="457200" rtl="0" fontAlgn="base">
        <a:spcBef>
          <a:spcPct val="0"/>
        </a:spcBef>
        <a:spcAft>
          <a:spcPct val="0"/>
        </a:spcAft>
        <a:defRPr sz="3200">
          <a:solidFill>
            <a:srgbClr val="0081C6"/>
          </a:solidFill>
          <a:latin typeface="Arial" pitchFamily="-72" charset="0"/>
          <a:ea typeface="ＭＳ Ｐゴシック" pitchFamily="-72" charset="-128"/>
          <a:cs typeface="ＭＳ Ｐゴシック" pitchFamily="-72" charset="-128"/>
        </a:defRPr>
      </a:lvl7pPr>
      <a:lvl8pPr marL="1371600" algn="l" defTabSz="457200" rtl="0" fontAlgn="base">
        <a:spcBef>
          <a:spcPct val="0"/>
        </a:spcBef>
        <a:spcAft>
          <a:spcPct val="0"/>
        </a:spcAft>
        <a:defRPr sz="3200">
          <a:solidFill>
            <a:srgbClr val="0081C6"/>
          </a:solidFill>
          <a:latin typeface="Arial" pitchFamily="-72" charset="0"/>
          <a:ea typeface="ＭＳ Ｐゴシック" pitchFamily="-72" charset="-128"/>
          <a:cs typeface="ＭＳ Ｐゴシック" pitchFamily="-72" charset="-128"/>
        </a:defRPr>
      </a:lvl8pPr>
      <a:lvl9pPr marL="1828800" algn="l" defTabSz="457200" rtl="0" fontAlgn="base">
        <a:spcBef>
          <a:spcPct val="0"/>
        </a:spcBef>
        <a:spcAft>
          <a:spcPct val="0"/>
        </a:spcAft>
        <a:defRPr sz="3200">
          <a:solidFill>
            <a:srgbClr val="0081C6"/>
          </a:solidFill>
          <a:latin typeface="Arial" pitchFamily="-72" charset="0"/>
          <a:ea typeface="ＭＳ Ｐゴシック" pitchFamily="-72" charset="-128"/>
          <a:cs typeface="ＭＳ Ｐゴシック" pitchFamily="-72" charset="-128"/>
        </a:defRPr>
      </a:lvl9pPr>
    </p:titleStyle>
    <p:bodyStyle>
      <a:lvl1pPr marL="0" indent="0" algn="l" defTabSz="457200" rtl="0" eaLnBrk="0" fontAlgn="base" hangingPunct="0">
        <a:spcBef>
          <a:spcPct val="20000"/>
        </a:spcBef>
        <a:spcAft>
          <a:spcPct val="0"/>
        </a:spcAft>
        <a:buFont typeface="Arial" charset="0"/>
        <a:buNone/>
        <a:defRPr sz="2800" kern="1200">
          <a:solidFill>
            <a:srgbClr val="FFFFFF"/>
          </a:solidFill>
          <a:latin typeface="Arial" charset="0"/>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600" kern="1200">
          <a:solidFill>
            <a:srgbClr val="FFFFFF"/>
          </a:solidFill>
          <a:latin typeface="Arial" charset="0"/>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200" kern="1200">
          <a:solidFill>
            <a:srgbClr val="FFFFFF"/>
          </a:solidFill>
          <a:latin typeface="Arial" charset="0"/>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kern="1200">
          <a:solidFill>
            <a:srgbClr val="FFFFFF"/>
          </a:solidFill>
          <a:latin typeface="Arial" charset="0"/>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FFFFFF"/>
          </a:solidFill>
          <a:latin typeface="Arial"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mailto:lsearfoss@completestreets.org" TargetMode="External"/><Relationship Id="rId4" Type="http://schemas.openxmlformats.org/officeDocument/2006/relationships/hyperlink" Target="http://www.smartgrowthamerica.org/completestreets" TargetMode="External"/><Relationship Id="rId1" Type="http://schemas.openxmlformats.org/officeDocument/2006/relationships/slideLayout" Target="../slideLayouts/slideLayout3.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8343901766_9a0754713c.jpg"/>
          <p:cNvPicPr>
            <a:picLocks noChangeAspect="1"/>
          </p:cNvPicPr>
          <p:nvPr/>
        </p:nvPicPr>
        <p:blipFill>
          <a:blip r:embed="rId3"/>
          <a:stretch>
            <a:fillRect/>
          </a:stretch>
        </p:blipFill>
        <p:spPr>
          <a:xfrm>
            <a:off x="-33867" y="-118532"/>
            <a:ext cx="9590143" cy="6310314"/>
          </a:xfrm>
          <a:prstGeom prst="rect">
            <a:avLst/>
          </a:prstGeom>
        </p:spPr>
      </p:pic>
      <p:sp>
        <p:nvSpPr>
          <p:cNvPr id="3" name="Slide Number Placeholder 2"/>
          <p:cNvSpPr>
            <a:spLocks noGrp="1"/>
          </p:cNvSpPr>
          <p:nvPr>
            <p:ph type="sldNum" sz="quarter" idx="10"/>
          </p:nvPr>
        </p:nvSpPr>
        <p:spPr/>
        <p:txBody>
          <a:bodyPr/>
          <a:lstStyle/>
          <a:p>
            <a:pPr>
              <a:defRPr/>
            </a:pPr>
            <a:fld id="{34A2E564-BE4F-DF46-B3E6-E2425A089A89}" type="slidenum">
              <a:rPr lang="en-US" smtClean="0"/>
              <a:pPr>
                <a:defRPr/>
              </a:pPr>
              <a:t>1</a:t>
            </a:fld>
            <a:endParaRPr lang="en-US" dirty="0">
              <a:solidFill>
                <a:schemeClr val="bg1"/>
              </a:solidFill>
            </a:endParaRPr>
          </a:p>
        </p:txBody>
      </p:sp>
      <p:sp>
        <p:nvSpPr>
          <p:cNvPr id="8" name="Title 1"/>
          <p:cNvSpPr txBox="1">
            <a:spLocks/>
          </p:cNvSpPr>
          <p:nvPr/>
        </p:nvSpPr>
        <p:spPr bwMode="auto">
          <a:xfrm>
            <a:off x="-33867" y="1642533"/>
            <a:ext cx="9590143" cy="2523067"/>
          </a:xfrm>
          <a:prstGeom prst="rect">
            <a:avLst/>
          </a:prstGeom>
          <a:solidFill>
            <a:srgbClr val="8F8A7C">
              <a:alpha val="83000"/>
            </a:srgb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200" b="1" i="0" u="none" strike="noStrike" kern="1200" cap="none" spc="0" normalizeH="0" baseline="0" noProof="0" dirty="0">
              <a:ln>
                <a:noFill/>
              </a:ln>
              <a:solidFill>
                <a:schemeClr val="bg1"/>
              </a:solidFill>
              <a:effectLst/>
              <a:uLnTx/>
              <a:uFillTx/>
              <a:latin typeface="Arial" charset="0"/>
              <a:ea typeface="ＭＳ Ｐゴシック" charset="-128"/>
              <a:cs typeface="ＭＳ Ｐゴシック" charset="-128"/>
            </a:endParaRPr>
          </a:p>
        </p:txBody>
      </p:sp>
      <p:sp>
        <p:nvSpPr>
          <p:cNvPr id="2" name="Title 1"/>
          <p:cNvSpPr>
            <a:spLocks noGrp="1"/>
          </p:cNvSpPr>
          <p:nvPr>
            <p:ph type="title"/>
          </p:nvPr>
        </p:nvSpPr>
        <p:spPr>
          <a:xfrm>
            <a:off x="16933" y="2506118"/>
            <a:ext cx="9144000" cy="443245"/>
          </a:xfrm>
        </p:spPr>
        <p:txBody>
          <a:bodyPr/>
          <a:lstStyle/>
          <a:p>
            <a:pPr lvl="0" algn="ctr"/>
            <a:r>
              <a:rPr lang="en-US" sz="3200" b="0" dirty="0" smtClean="0"/>
              <a:t>Moving from policy adoption to implementation:</a:t>
            </a:r>
            <a:br>
              <a:rPr lang="en-US" sz="3200" b="0" dirty="0" smtClean="0"/>
            </a:br>
            <a:r>
              <a:rPr lang="en-US" sz="3200" b="0" dirty="0" smtClean="0"/>
              <a:t>National lessons in Complete Streets</a:t>
            </a:r>
            <a:br>
              <a:rPr lang="en-US" sz="3200" b="0" dirty="0" smtClean="0"/>
            </a:br>
            <a:endParaRPr lang="en-US" sz="3200" b="0" dirty="0"/>
          </a:p>
        </p:txBody>
      </p:sp>
      <p:sp>
        <p:nvSpPr>
          <p:cNvPr id="4" name="Title 1"/>
          <p:cNvSpPr txBox="1">
            <a:spLocks/>
          </p:cNvSpPr>
          <p:nvPr/>
        </p:nvSpPr>
        <p:spPr bwMode="auto">
          <a:xfrm>
            <a:off x="914401" y="2298700"/>
            <a:ext cx="78401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200" b="1" i="0" u="none" strike="noStrike" kern="1200" cap="none" spc="0" normalizeH="0" baseline="0" noProof="0" dirty="0">
              <a:ln>
                <a:noFill/>
              </a:ln>
              <a:solidFill>
                <a:schemeClr val="bg1"/>
              </a:solidFill>
              <a:effectLst/>
              <a:uLnTx/>
              <a:uFillTx/>
              <a:latin typeface="Arial" charset="0"/>
              <a:ea typeface="ＭＳ Ｐゴシック" charset="-128"/>
              <a:cs typeface="ＭＳ Ｐゴシック" charset="-128"/>
            </a:endParaRPr>
          </a:p>
        </p:txBody>
      </p:sp>
      <p:sp>
        <p:nvSpPr>
          <p:cNvPr id="5" name="TextBox 4"/>
          <p:cNvSpPr txBox="1"/>
          <p:nvPr/>
        </p:nvSpPr>
        <p:spPr>
          <a:xfrm>
            <a:off x="931334" y="3093933"/>
            <a:ext cx="7382932" cy="830997"/>
          </a:xfrm>
          <a:prstGeom prst="rect">
            <a:avLst/>
          </a:prstGeom>
          <a:noFill/>
        </p:spPr>
        <p:txBody>
          <a:bodyPr wrap="square" rtlCol="0">
            <a:spAutoFit/>
          </a:bodyPr>
          <a:lstStyle/>
          <a:p>
            <a:pPr algn="ctr"/>
            <a:r>
              <a:rPr lang="en-US" dirty="0" smtClean="0">
                <a:solidFill>
                  <a:schemeClr val="bg1"/>
                </a:solidFill>
              </a:rPr>
              <a:t>Laura Searfoss</a:t>
            </a:r>
          </a:p>
          <a:p>
            <a:pPr algn="ctr"/>
            <a:r>
              <a:rPr lang="en-US" dirty="0" smtClean="0">
                <a:solidFill>
                  <a:schemeClr val="bg1"/>
                </a:solidFill>
              </a:rPr>
              <a:t>National Complete Streets Coalition</a:t>
            </a:r>
            <a:endParaRPr lang="en-US" dirty="0">
              <a:solidFill>
                <a:schemeClr val="bg1"/>
              </a:solidFill>
            </a:endParaRPr>
          </a:p>
        </p:txBody>
      </p:sp>
      <p:sp>
        <p:nvSpPr>
          <p:cNvPr id="6" name="TextBox 5"/>
          <p:cNvSpPr txBox="1"/>
          <p:nvPr/>
        </p:nvSpPr>
        <p:spPr>
          <a:xfrm>
            <a:off x="220134" y="4402667"/>
            <a:ext cx="7281333" cy="1569660"/>
          </a:xfrm>
          <a:prstGeom prst="rect">
            <a:avLst/>
          </a:prstGeom>
          <a:noFill/>
        </p:spPr>
        <p:txBody>
          <a:bodyPr wrap="square" rtlCol="0">
            <a:spAutoFit/>
          </a:bodyPr>
          <a:lstStyle/>
          <a:p>
            <a:endParaRPr lang="en-US" dirty="0" smtClean="0"/>
          </a:p>
          <a:p>
            <a:r>
              <a:rPr lang="en-US" dirty="0" smtClean="0">
                <a:solidFill>
                  <a:schemeClr val="bg1"/>
                </a:solidFill>
              </a:rPr>
              <a:t>Bike Maryland Annual Bicycle Symposium</a:t>
            </a:r>
          </a:p>
          <a:p>
            <a:r>
              <a:rPr lang="en-US" dirty="0" smtClean="0">
                <a:solidFill>
                  <a:schemeClr val="bg1"/>
                </a:solidFill>
              </a:rPr>
              <a:t>Annapolis, MD</a:t>
            </a:r>
          </a:p>
          <a:p>
            <a:r>
              <a:rPr lang="en-US" dirty="0" smtClean="0">
                <a:solidFill>
                  <a:schemeClr val="bg1"/>
                </a:solidFill>
              </a:rPr>
              <a:t>February 11, 2014</a:t>
            </a:r>
            <a:endParaRPr lang="en-US" dirty="0">
              <a:solidFill>
                <a:schemeClr val="bg1"/>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4A2E564-BE4F-DF46-B3E6-E2425A089A89}" type="slidenum">
              <a:rPr lang="en-US" smtClean="0"/>
              <a:pPr>
                <a:defRPr/>
              </a:pPr>
              <a:t>2</a:t>
            </a:fld>
            <a:endParaRPr lang="en-US" dirty="0">
              <a:solidFill>
                <a:schemeClr val="bg1"/>
              </a:solidFill>
            </a:endParaRPr>
          </a:p>
        </p:txBody>
      </p:sp>
      <p:pic>
        <p:nvPicPr>
          <p:cNvPr id="7" name="Picture 6" descr="4565462399_00bfc993f3_z.jpeg"/>
          <p:cNvPicPr>
            <a:picLocks noChangeAspect="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28750" y="266194"/>
            <a:ext cx="3048000" cy="2286000"/>
          </a:xfrm>
          <a:prstGeom prst="rect">
            <a:avLst/>
          </a:prstGeom>
          <a:ln>
            <a:solidFill>
              <a:srgbClr val="FFFFFF"/>
            </a:solidFill>
          </a:ln>
        </p:spPr>
      </p:pic>
      <p:pic>
        <p:nvPicPr>
          <p:cNvPr id="8" name="Picture 7" descr="3477469412_7efcac791b_z.jpeg"/>
          <p:cNvPicPr>
            <a:picLocks noChangeAspect="1"/>
          </p:cNvPicPr>
          <p:nvPr/>
        </p:nvPicPr>
        <p:blipFill>
          <a:blip r:embed="rId4"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572000" y="266194"/>
            <a:ext cx="3286125" cy="2286000"/>
          </a:xfrm>
          <a:prstGeom prst="rect">
            <a:avLst/>
          </a:prstGeom>
          <a:ln>
            <a:solidFill>
              <a:srgbClr val="FFFFFF"/>
            </a:solidFill>
          </a:ln>
        </p:spPr>
      </p:pic>
      <p:pic>
        <p:nvPicPr>
          <p:cNvPr id="9" name="Picture 8" descr="4566182096_ec1b90c2ff_z.jpeg"/>
          <p:cNvPicPr>
            <a:picLocks noChangeAspect="1"/>
          </p:cNvPicPr>
          <p:nvPr/>
        </p:nvPicPr>
        <p:blipFill>
          <a:blip r:embed="rId5"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032125" y="2663319"/>
            <a:ext cx="3048000" cy="2286000"/>
          </a:xfrm>
          <a:prstGeom prst="rect">
            <a:avLst/>
          </a:prstGeom>
          <a:ln>
            <a:solidFill>
              <a:srgbClr val="FFFFFF"/>
            </a:solidFill>
          </a:ln>
        </p:spPr>
      </p:pic>
      <p:pic>
        <p:nvPicPr>
          <p:cNvPr id="10" name="Picture 9" descr="4565553237_e122c0f3ee_z.jpeg"/>
          <p:cNvPicPr>
            <a:picLocks noChangeAspect="1"/>
          </p:cNvPicPr>
          <p:nvPr/>
        </p:nvPicPr>
        <p:blipFill>
          <a:blip r:embed="rId6"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143625" y="2663319"/>
            <a:ext cx="3050316" cy="2286000"/>
          </a:xfrm>
          <a:prstGeom prst="rect">
            <a:avLst/>
          </a:prstGeom>
          <a:ln>
            <a:solidFill>
              <a:srgbClr val="FFFFFF"/>
            </a:solidFill>
          </a:ln>
        </p:spPr>
      </p:pic>
      <p:pic>
        <p:nvPicPr>
          <p:cNvPr id="11" name="Picture 10" descr="3477469542_f83ebe3cfd_z.jpeg"/>
          <p:cNvPicPr>
            <a:picLocks noChangeAspect="1"/>
          </p:cNvPicPr>
          <p:nvPr/>
        </p:nvPicPr>
        <p:blipFill>
          <a:blip r:embed="rId7"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0" y="2663319"/>
            <a:ext cx="2936875" cy="2286000"/>
          </a:xfrm>
          <a:prstGeom prst="rect">
            <a:avLst/>
          </a:prstGeom>
          <a:ln>
            <a:solidFill>
              <a:schemeClr val="bg1"/>
            </a:solidFill>
          </a:ln>
        </p:spPr>
      </p:pic>
      <p:sp>
        <p:nvSpPr>
          <p:cNvPr id="13" name="Title 2"/>
          <p:cNvSpPr>
            <a:spLocks noGrp="1"/>
          </p:cNvSpPr>
          <p:nvPr>
            <p:ph type="title"/>
          </p:nvPr>
        </p:nvSpPr>
        <p:spPr>
          <a:xfrm>
            <a:off x="1" y="4910666"/>
            <a:ext cx="9193940" cy="1143000"/>
          </a:xfrm>
        </p:spPr>
        <p:txBody>
          <a:bodyPr/>
          <a:lstStyle/>
          <a:p>
            <a:pPr algn="ctr"/>
            <a:r>
              <a:rPr lang="en-US" b="0" dirty="0" smtClean="0"/>
              <a:t>Which is the Complete Street?</a:t>
            </a:r>
            <a:endParaRPr lang="en-US" b="0" dirty="0"/>
          </a:p>
        </p:txBody>
      </p:sp>
      <p:sp>
        <p:nvSpPr>
          <p:cNvPr id="14" name="Rectangle 13"/>
          <p:cNvSpPr/>
          <p:nvPr/>
        </p:nvSpPr>
        <p:spPr>
          <a:xfrm>
            <a:off x="6333088" y="5884389"/>
            <a:ext cx="9144000" cy="338554"/>
          </a:xfrm>
          <a:prstGeom prst="rect">
            <a:avLst/>
          </a:prstGeom>
        </p:spPr>
        <p:txBody>
          <a:bodyPr wrap="square">
            <a:spAutoFit/>
          </a:bodyPr>
          <a:lstStyle/>
          <a:p>
            <a:pPr marL="514350" lvl="0" indent="-514350" fontAlgn="auto">
              <a:spcBef>
                <a:spcPct val="20000"/>
              </a:spcBef>
              <a:spcAft>
                <a:spcPts val="1200"/>
              </a:spcAft>
              <a:defRPr/>
            </a:pPr>
            <a:r>
              <a:rPr lang="en-US" sz="1600" dirty="0" smtClean="0">
                <a:solidFill>
                  <a:schemeClr val="bg1"/>
                </a:solidFill>
              </a:rPr>
              <a:t>[Defining Complete Streets]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3" descr="P9100003"/>
          <p:cNvPicPr>
            <a:picLocks noChangeAspect="1" noChangeArrowheads="1"/>
          </p:cNvPicPr>
          <p:nvPr/>
        </p:nvPicPr>
        <p:blipFill>
          <a:blip r:embed="rId2"/>
          <a:srcRect/>
          <a:stretch>
            <a:fillRect/>
          </a:stretch>
        </p:blipFill>
        <p:spPr>
          <a:xfrm>
            <a:off x="-33866" y="-143937"/>
            <a:ext cx="9398000" cy="4620683"/>
          </a:xfrm>
          <a:prstGeom prst="rect">
            <a:avLst/>
          </a:prstGeom>
          <a:noFill/>
          <a:ln w="12700">
            <a:solidFill>
              <a:srgbClr val="000080"/>
            </a:solidFill>
          </a:ln>
        </p:spPr>
      </p:pic>
      <p:sp>
        <p:nvSpPr>
          <p:cNvPr id="3" name="Slide Number Placeholder 2"/>
          <p:cNvSpPr>
            <a:spLocks noGrp="1"/>
          </p:cNvSpPr>
          <p:nvPr>
            <p:ph type="sldNum" sz="quarter" idx="10"/>
          </p:nvPr>
        </p:nvSpPr>
        <p:spPr/>
        <p:txBody>
          <a:bodyPr/>
          <a:lstStyle/>
          <a:p>
            <a:pPr>
              <a:defRPr/>
            </a:pPr>
            <a:fld id="{34A2E564-BE4F-DF46-B3E6-E2425A089A89}" type="slidenum">
              <a:rPr lang="en-US" smtClean="0"/>
              <a:pPr>
                <a:defRPr/>
              </a:pPr>
              <a:t>3</a:t>
            </a:fld>
            <a:endParaRPr lang="en-US" dirty="0">
              <a:solidFill>
                <a:schemeClr val="bg1"/>
              </a:solidFill>
            </a:endParaRPr>
          </a:p>
        </p:txBody>
      </p:sp>
      <p:sp>
        <p:nvSpPr>
          <p:cNvPr id="4" name="Text Placeholder 1"/>
          <p:cNvSpPr txBox="1">
            <a:spLocks/>
          </p:cNvSpPr>
          <p:nvPr/>
        </p:nvSpPr>
        <p:spPr>
          <a:xfrm>
            <a:off x="118546" y="4544478"/>
            <a:ext cx="8161188" cy="26416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latin typeface="Arial"/>
                <a:ea typeface="+mn-ea"/>
                <a:cs typeface="+mn-cs"/>
              </a:rPr>
              <a:t>a policy approach</a:t>
            </a:r>
          </a:p>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latin typeface="Arial"/>
                <a:ea typeface="+mn-ea"/>
                <a:cs typeface="+mn-cs"/>
              </a:rPr>
              <a:t>a change to the everyday decision-making processes and systems</a:t>
            </a:r>
          </a:p>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US" sz="1800" b="0" i="0" u="none" strike="noStrike" kern="1200" cap="none" spc="0" normalizeH="0" baseline="0" noProof="0" dirty="0" smtClean="0">
                <a:ln>
                  <a:noFill/>
                </a:ln>
                <a:solidFill>
                  <a:schemeClr val="bg1"/>
                </a:solidFill>
                <a:effectLst/>
                <a:uLnTx/>
                <a:uFillTx/>
                <a:latin typeface="Arial"/>
                <a:ea typeface="+mn-ea"/>
                <a:cs typeface="+mn-cs"/>
              </a:rPr>
              <a:t>long-term changes to built environment</a:t>
            </a: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5" name="Title 2"/>
          <p:cNvSpPr>
            <a:spLocks noGrp="1"/>
          </p:cNvSpPr>
          <p:nvPr>
            <p:ph type="title"/>
          </p:nvPr>
        </p:nvSpPr>
        <p:spPr>
          <a:xfrm>
            <a:off x="50125" y="3644900"/>
            <a:ext cx="8229600" cy="1143000"/>
          </a:xfrm>
        </p:spPr>
        <p:txBody>
          <a:bodyPr/>
          <a:lstStyle/>
          <a:p>
            <a:r>
              <a:rPr lang="en-US" b="0" dirty="0" smtClean="0"/>
              <a:t>Complete Streets is…</a:t>
            </a:r>
            <a:endParaRPr lang="en-US" b="0" dirty="0"/>
          </a:p>
        </p:txBody>
      </p:sp>
      <p:sp>
        <p:nvSpPr>
          <p:cNvPr id="6" name="Rectangle 5"/>
          <p:cNvSpPr/>
          <p:nvPr/>
        </p:nvSpPr>
        <p:spPr>
          <a:xfrm>
            <a:off x="6333088" y="5884389"/>
            <a:ext cx="9144000" cy="338554"/>
          </a:xfrm>
          <a:prstGeom prst="rect">
            <a:avLst/>
          </a:prstGeom>
        </p:spPr>
        <p:txBody>
          <a:bodyPr wrap="square">
            <a:spAutoFit/>
          </a:bodyPr>
          <a:lstStyle/>
          <a:p>
            <a:pPr marL="514350" lvl="0" indent="-514350" fontAlgn="auto">
              <a:spcBef>
                <a:spcPct val="20000"/>
              </a:spcBef>
              <a:spcAft>
                <a:spcPts val="1200"/>
              </a:spcAft>
              <a:defRPr/>
            </a:pPr>
            <a:r>
              <a:rPr lang="en-US" sz="1600" dirty="0" smtClean="0">
                <a:solidFill>
                  <a:schemeClr val="bg1"/>
                </a:solidFill>
              </a:rPr>
              <a:t>[Defining Complete Streets]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2013_CS policy adoption.png"/>
          <p:cNvPicPr>
            <a:picLocks noChangeAspect="1"/>
          </p:cNvPicPr>
          <p:nvPr/>
        </p:nvPicPr>
        <p:blipFill>
          <a:blip r:embed="rId3"/>
          <a:stretch>
            <a:fillRect/>
          </a:stretch>
        </p:blipFill>
        <p:spPr>
          <a:xfrm>
            <a:off x="262467" y="283104"/>
            <a:ext cx="8525298" cy="5558893"/>
          </a:xfrm>
          <a:prstGeom prst="rect">
            <a:avLst/>
          </a:prstGeom>
        </p:spPr>
      </p:pic>
      <p:sp>
        <p:nvSpPr>
          <p:cNvPr id="3" name="Slide Number Placeholder 2"/>
          <p:cNvSpPr>
            <a:spLocks noGrp="1"/>
          </p:cNvSpPr>
          <p:nvPr>
            <p:ph type="sldNum" sz="quarter" idx="10"/>
          </p:nvPr>
        </p:nvSpPr>
        <p:spPr/>
        <p:txBody>
          <a:bodyPr/>
          <a:lstStyle/>
          <a:p>
            <a:pPr>
              <a:defRPr/>
            </a:pPr>
            <a:fld id="{34A2E564-BE4F-DF46-B3E6-E2425A089A89}" type="slidenum">
              <a:rPr lang="en-US" smtClean="0"/>
              <a:pPr>
                <a:defRPr/>
              </a:pPr>
              <a:t>4</a:t>
            </a:fld>
            <a:endParaRPr lang="en-US" dirty="0">
              <a:solidFill>
                <a:schemeClr val="bg1"/>
              </a:solidFill>
            </a:endParaRPr>
          </a:p>
        </p:txBody>
      </p:sp>
      <p:sp>
        <p:nvSpPr>
          <p:cNvPr id="6" name="TextBox 5"/>
          <p:cNvSpPr txBox="1"/>
          <p:nvPr/>
        </p:nvSpPr>
        <p:spPr>
          <a:xfrm>
            <a:off x="1320799" y="1299111"/>
            <a:ext cx="3403599" cy="1785104"/>
          </a:xfrm>
          <a:prstGeom prst="rect">
            <a:avLst/>
          </a:prstGeom>
          <a:solidFill>
            <a:schemeClr val="bg1"/>
          </a:solidFill>
        </p:spPr>
        <p:txBody>
          <a:bodyPr wrap="square" rtlCol="0">
            <a:spAutoFit/>
          </a:bodyPr>
          <a:lstStyle/>
          <a:p>
            <a:pPr>
              <a:buFont typeface="Arial"/>
              <a:buChar char="•"/>
            </a:pPr>
            <a:r>
              <a:rPr lang="en-US" sz="2200" dirty="0" smtClean="0">
                <a:solidFill>
                  <a:schemeClr val="tx1">
                    <a:lumMod val="50000"/>
                    <a:lumOff val="50000"/>
                  </a:schemeClr>
                </a:solidFill>
              </a:rPr>
              <a:t> Baltimore</a:t>
            </a:r>
          </a:p>
          <a:p>
            <a:pPr>
              <a:buFont typeface="Arial"/>
              <a:buChar char="•"/>
            </a:pPr>
            <a:r>
              <a:rPr lang="en-US" sz="2200" dirty="0" smtClean="0">
                <a:solidFill>
                  <a:schemeClr val="tx1">
                    <a:lumMod val="50000"/>
                    <a:lumOff val="50000"/>
                  </a:schemeClr>
                </a:solidFill>
              </a:rPr>
              <a:t> Montgomery County</a:t>
            </a:r>
          </a:p>
          <a:p>
            <a:pPr>
              <a:buFont typeface="Arial"/>
              <a:buChar char="•"/>
            </a:pPr>
            <a:r>
              <a:rPr lang="en-US" sz="2200" dirty="0" smtClean="0">
                <a:solidFill>
                  <a:schemeClr val="tx1">
                    <a:lumMod val="50000"/>
                    <a:lumOff val="50000"/>
                  </a:schemeClr>
                </a:solidFill>
              </a:rPr>
              <a:t> Prince George’s County</a:t>
            </a:r>
          </a:p>
          <a:p>
            <a:pPr>
              <a:buFont typeface="Arial"/>
              <a:buChar char="•"/>
            </a:pPr>
            <a:r>
              <a:rPr lang="en-US" sz="2200" dirty="0" smtClean="0">
                <a:solidFill>
                  <a:schemeClr val="tx1">
                    <a:lumMod val="50000"/>
                    <a:lumOff val="50000"/>
                  </a:schemeClr>
                </a:solidFill>
              </a:rPr>
              <a:t> Rockville</a:t>
            </a:r>
          </a:p>
          <a:p>
            <a:pPr>
              <a:buFont typeface="Arial"/>
              <a:buChar char="•"/>
            </a:pPr>
            <a:r>
              <a:rPr lang="en-US" sz="2200" dirty="0" smtClean="0">
                <a:solidFill>
                  <a:schemeClr val="tx1">
                    <a:lumMod val="50000"/>
                    <a:lumOff val="50000"/>
                  </a:schemeClr>
                </a:solidFill>
              </a:rPr>
              <a:t> State of Maryland</a:t>
            </a:r>
            <a:endParaRPr lang="en-US" sz="2200" dirty="0">
              <a:solidFill>
                <a:schemeClr val="tx1">
                  <a:lumMod val="50000"/>
                  <a:lumOff val="50000"/>
                </a:schemeClr>
              </a:solidFill>
            </a:endParaRPr>
          </a:p>
        </p:txBody>
      </p:sp>
      <p:sp>
        <p:nvSpPr>
          <p:cNvPr id="7" name="Rectangle 6"/>
          <p:cNvSpPr/>
          <p:nvPr/>
        </p:nvSpPr>
        <p:spPr>
          <a:xfrm>
            <a:off x="7264403" y="5884389"/>
            <a:ext cx="9144000" cy="338554"/>
          </a:xfrm>
          <a:prstGeom prst="rect">
            <a:avLst/>
          </a:prstGeom>
        </p:spPr>
        <p:txBody>
          <a:bodyPr wrap="square">
            <a:spAutoFit/>
          </a:bodyPr>
          <a:lstStyle/>
          <a:p>
            <a:pPr marL="514350" lvl="0" indent="-514350" fontAlgn="auto">
              <a:spcBef>
                <a:spcPct val="20000"/>
              </a:spcBef>
              <a:spcAft>
                <a:spcPts val="1200"/>
              </a:spcAft>
              <a:defRPr/>
            </a:pPr>
            <a:r>
              <a:rPr lang="en-US" sz="1600" dirty="0" smtClean="0">
                <a:solidFill>
                  <a:schemeClr val="bg1"/>
                </a:solidFill>
              </a:rPr>
              <a:t>[Policy adoption]</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4A2E564-BE4F-DF46-B3E6-E2425A089A89}" type="slidenum">
              <a:rPr lang="en-US" smtClean="0"/>
              <a:pPr>
                <a:defRPr/>
              </a:pPr>
              <a:t>5</a:t>
            </a:fld>
            <a:endParaRPr lang="en-US" dirty="0">
              <a:solidFill>
                <a:schemeClr val="bg1"/>
              </a:solidFill>
            </a:endParaRPr>
          </a:p>
        </p:txBody>
      </p:sp>
      <p:pic>
        <p:nvPicPr>
          <p:cNvPr id="9" name="Picture 8" descr="richfield-mn.png"/>
          <p:cNvPicPr>
            <a:picLocks noChangeAspect="1"/>
          </p:cNvPicPr>
          <p:nvPr/>
        </p:nvPicPr>
        <p:blipFill>
          <a:blip r:embed="rId3"/>
          <a:stretch>
            <a:fillRect/>
          </a:stretch>
        </p:blipFill>
        <p:spPr>
          <a:xfrm>
            <a:off x="0" y="0"/>
            <a:ext cx="9144000" cy="5172891"/>
          </a:xfrm>
          <a:prstGeom prst="rect">
            <a:avLst/>
          </a:prstGeom>
        </p:spPr>
      </p:pic>
      <p:sp>
        <p:nvSpPr>
          <p:cNvPr id="10" name="Rectangle 9"/>
          <p:cNvSpPr/>
          <p:nvPr/>
        </p:nvSpPr>
        <p:spPr>
          <a:xfrm>
            <a:off x="67732" y="5404680"/>
            <a:ext cx="9144000" cy="461665"/>
          </a:xfrm>
          <a:prstGeom prst="rect">
            <a:avLst/>
          </a:prstGeom>
        </p:spPr>
        <p:txBody>
          <a:bodyPr wrap="square">
            <a:spAutoFit/>
          </a:bodyPr>
          <a:lstStyle/>
          <a:p>
            <a:pPr marL="514350" lvl="0" indent="-514350" fontAlgn="auto">
              <a:spcBef>
                <a:spcPct val="20000"/>
              </a:spcBef>
              <a:spcAft>
                <a:spcPts val="1200"/>
              </a:spcAft>
              <a:defRPr/>
            </a:pPr>
            <a:r>
              <a:rPr lang="en-US" dirty="0" smtClean="0">
                <a:solidFill>
                  <a:schemeClr val="bg1"/>
                </a:solidFill>
              </a:rPr>
              <a:t>Lesson #1. Cultivate political will &amp; community support (again).</a:t>
            </a:r>
            <a:endParaRPr lang="en-US" sz="1400" dirty="0" smtClean="0">
              <a:solidFill>
                <a:schemeClr val="bg1"/>
              </a:solidFill>
            </a:endParaRPr>
          </a:p>
        </p:txBody>
      </p:sp>
      <p:sp>
        <p:nvSpPr>
          <p:cNvPr id="12" name="Rectangle 11"/>
          <p:cNvSpPr/>
          <p:nvPr/>
        </p:nvSpPr>
        <p:spPr>
          <a:xfrm>
            <a:off x="6519351" y="152401"/>
            <a:ext cx="9144000" cy="338554"/>
          </a:xfrm>
          <a:prstGeom prst="rect">
            <a:avLst/>
          </a:prstGeom>
        </p:spPr>
        <p:txBody>
          <a:bodyPr wrap="square">
            <a:spAutoFit/>
          </a:bodyPr>
          <a:lstStyle/>
          <a:p>
            <a:pPr marL="514350" lvl="0" indent="-514350" fontAlgn="auto">
              <a:spcBef>
                <a:spcPct val="20000"/>
              </a:spcBef>
              <a:spcAft>
                <a:spcPts val="1200"/>
              </a:spcAft>
              <a:defRPr/>
            </a:pPr>
            <a:r>
              <a:rPr lang="en-US" sz="1600" dirty="0" smtClean="0">
                <a:solidFill>
                  <a:schemeClr val="bg1"/>
                </a:solidFill>
              </a:rPr>
              <a:t>[76th Street, Richfield, MN]</a:t>
            </a:r>
          </a:p>
        </p:txBody>
      </p:sp>
      <p:sp>
        <p:nvSpPr>
          <p:cNvPr id="13" name="Rectangle 12"/>
          <p:cNvSpPr/>
          <p:nvPr/>
        </p:nvSpPr>
        <p:spPr>
          <a:xfrm>
            <a:off x="67732" y="4800471"/>
            <a:ext cx="9144000" cy="461665"/>
          </a:xfrm>
          <a:prstGeom prst="rect">
            <a:avLst/>
          </a:prstGeom>
        </p:spPr>
        <p:txBody>
          <a:bodyPr wrap="square">
            <a:spAutoFit/>
          </a:bodyPr>
          <a:lstStyle/>
          <a:p>
            <a:pPr marL="514350" lvl="0" indent="-514350" fontAlgn="auto">
              <a:spcBef>
                <a:spcPct val="20000"/>
              </a:spcBef>
              <a:spcAft>
                <a:spcPts val="1200"/>
              </a:spcAft>
              <a:defRPr/>
            </a:pPr>
            <a:r>
              <a:rPr lang="en-US" dirty="0" smtClean="0">
                <a:solidFill>
                  <a:schemeClr val="bg1"/>
                </a:solidFill>
              </a:rPr>
              <a:t>Moving from policy adoption to implementation</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4A2E564-BE4F-DF46-B3E6-E2425A089A89}" type="slidenum">
              <a:rPr lang="en-US" smtClean="0"/>
              <a:pPr>
                <a:defRPr/>
              </a:pPr>
              <a:t>6</a:t>
            </a:fld>
            <a:endParaRPr lang="en-US" dirty="0">
              <a:solidFill>
                <a:schemeClr val="bg1"/>
              </a:solidFill>
            </a:endParaRPr>
          </a:p>
        </p:txBody>
      </p:sp>
      <p:pic>
        <p:nvPicPr>
          <p:cNvPr id="4" name="Picture 3" descr="decatur-ga.jpg"/>
          <p:cNvPicPr>
            <a:picLocks noChangeAspect="1"/>
          </p:cNvPicPr>
          <p:nvPr/>
        </p:nvPicPr>
        <p:blipFill>
          <a:blip r:embed="rId3"/>
          <a:stretch>
            <a:fillRect/>
          </a:stretch>
        </p:blipFill>
        <p:spPr>
          <a:xfrm>
            <a:off x="0" y="0"/>
            <a:ext cx="9144000" cy="5172891"/>
          </a:xfrm>
          <a:prstGeom prst="rect">
            <a:avLst/>
          </a:prstGeom>
        </p:spPr>
      </p:pic>
      <p:sp>
        <p:nvSpPr>
          <p:cNvPr id="7" name="Rectangle 6"/>
          <p:cNvSpPr/>
          <p:nvPr/>
        </p:nvSpPr>
        <p:spPr>
          <a:xfrm>
            <a:off x="0" y="5376087"/>
            <a:ext cx="9144000" cy="461665"/>
          </a:xfrm>
          <a:prstGeom prst="rect">
            <a:avLst/>
          </a:prstGeom>
        </p:spPr>
        <p:txBody>
          <a:bodyPr wrap="square">
            <a:spAutoFit/>
          </a:bodyPr>
          <a:lstStyle/>
          <a:p>
            <a:pPr marL="514350" lvl="0" indent="-514350" fontAlgn="auto">
              <a:spcBef>
                <a:spcPct val="20000"/>
              </a:spcBef>
              <a:spcAft>
                <a:spcPts val="1200"/>
              </a:spcAft>
              <a:defRPr/>
            </a:pPr>
            <a:r>
              <a:rPr lang="en-US" dirty="0" smtClean="0">
                <a:solidFill>
                  <a:schemeClr val="bg1"/>
                </a:solidFill>
              </a:rPr>
              <a:t> Lesson #2. Set a clear path for implementation. </a:t>
            </a:r>
          </a:p>
        </p:txBody>
      </p:sp>
      <p:sp>
        <p:nvSpPr>
          <p:cNvPr id="8" name="Rectangle 7"/>
          <p:cNvSpPr/>
          <p:nvPr/>
        </p:nvSpPr>
        <p:spPr>
          <a:xfrm>
            <a:off x="5520310" y="50799"/>
            <a:ext cx="9144000" cy="338554"/>
          </a:xfrm>
          <a:prstGeom prst="rect">
            <a:avLst/>
          </a:prstGeom>
        </p:spPr>
        <p:txBody>
          <a:bodyPr wrap="square">
            <a:spAutoFit/>
          </a:bodyPr>
          <a:lstStyle/>
          <a:p>
            <a:pPr marL="514350" lvl="0" indent="-514350" fontAlgn="auto">
              <a:spcBef>
                <a:spcPct val="20000"/>
              </a:spcBef>
              <a:spcAft>
                <a:spcPts val="1200"/>
              </a:spcAft>
              <a:defRPr/>
            </a:pPr>
            <a:r>
              <a:rPr lang="en-US" sz="1600" dirty="0" smtClean="0">
                <a:solidFill>
                  <a:schemeClr val="bg1"/>
                </a:solidFill>
              </a:rPr>
              <a:t>[Ponce de Leon Avenue, Decatur, GA]</a:t>
            </a:r>
          </a:p>
        </p:txBody>
      </p:sp>
      <p:sp>
        <p:nvSpPr>
          <p:cNvPr id="11" name="Rectangle 10"/>
          <p:cNvSpPr/>
          <p:nvPr/>
        </p:nvSpPr>
        <p:spPr>
          <a:xfrm>
            <a:off x="85891" y="4812824"/>
            <a:ext cx="9144000" cy="461665"/>
          </a:xfrm>
          <a:prstGeom prst="rect">
            <a:avLst/>
          </a:prstGeom>
        </p:spPr>
        <p:txBody>
          <a:bodyPr wrap="square">
            <a:spAutoFit/>
          </a:bodyPr>
          <a:lstStyle/>
          <a:p>
            <a:pPr marL="514350" lvl="0" indent="-514350" fontAlgn="auto">
              <a:spcBef>
                <a:spcPct val="20000"/>
              </a:spcBef>
              <a:spcAft>
                <a:spcPts val="1200"/>
              </a:spcAft>
              <a:defRPr/>
            </a:pPr>
            <a:r>
              <a:rPr lang="en-US" dirty="0" smtClean="0">
                <a:solidFill>
                  <a:schemeClr val="bg1"/>
                </a:solidFill>
              </a:rPr>
              <a:t>Moving from policy adoption to implementation</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memphis.jpg"/>
          <p:cNvPicPr>
            <a:picLocks noChangeAspect="1"/>
          </p:cNvPicPr>
          <p:nvPr/>
        </p:nvPicPr>
        <p:blipFill>
          <a:blip r:embed="rId2"/>
          <a:stretch>
            <a:fillRect/>
          </a:stretch>
        </p:blipFill>
        <p:spPr>
          <a:xfrm>
            <a:off x="0" y="-84666"/>
            <a:ext cx="9450126" cy="5274489"/>
          </a:xfrm>
          <a:prstGeom prst="rect">
            <a:avLst/>
          </a:prstGeom>
        </p:spPr>
      </p:pic>
      <p:sp>
        <p:nvSpPr>
          <p:cNvPr id="3" name="Slide Number Placeholder 2"/>
          <p:cNvSpPr>
            <a:spLocks noGrp="1"/>
          </p:cNvSpPr>
          <p:nvPr>
            <p:ph type="sldNum" sz="quarter" idx="10"/>
          </p:nvPr>
        </p:nvSpPr>
        <p:spPr/>
        <p:txBody>
          <a:bodyPr/>
          <a:lstStyle/>
          <a:p>
            <a:pPr>
              <a:defRPr/>
            </a:pPr>
            <a:fld id="{34A2E564-BE4F-DF46-B3E6-E2425A089A89}" type="slidenum">
              <a:rPr lang="en-US" smtClean="0"/>
              <a:pPr>
                <a:defRPr/>
              </a:pPr>
              <a:t>7</a:t>
            </a:fld>
            <a:endParaRPr lang="en-US" dirty="0">
              <a:solidFill>
                <a:schemeClr val="bg1"/>
              </a:solidFill>
            </a:endParaRPr>
          </a:p>
        </p:txBody>
      </p:sp>
      <p:sp>
        <p:nvSpPr>
          <p:cNvPr id="5" name="Rectangle 4"/>
          <p:cNvSpPr/>
          <p:nvPr/>
        </p:nvSpPr>
        <p:spPr>
          <a:xfrm>
            <a:off x="0" y="5409953"/>
            <a:ext cx="9144000" cy="461665"/>
          </a:xfrm>
          <a:prstGeom prst="rect">
            <a:avLst/>
          </a:prstGeom>
        </p:spPr>
        <p:txBody>
          <a:bodyPr wrap="square">
            <a:spAutoFit/>
          </a:bodyPr>
          <a:lstStyle/>
          <a:p>
            <a:pPr marL="514350" lvl="0" indent="-514350" fontAlgn="auto">
              <a:spcBef>
                <a:spcPct val="20000"/>
              </a:spcBef>
              <a:spcAft>
                <a:spcPts val="1200"/>
              </a:spcAft>
              <a:defRPr/>
            </a:pPr>
            <a:r>
              <a:rPr lang="en-US" dirty="0" smtClean="0">
                <a:solidFill>
                  <a:schemeClr val="bg1"/>
                </a:solidFill>
              </a:rPr>
              <a:t> Lesson #3. Create ownership within the DOT (or similar agency).</a:t>
            </a:r>
          </a:p>
        </p:txBody>
      </p:sp>
      <p:sp>
        <p:nvSpPr>
          <p:cNvPr id="8" name="Rectangle 7"/>
          <p:cNvSpPr/>
          <p:nvPr/>
        </p:nvSpPr>
        <p:spPr>
          <a:xfrm>
            <a:off x="85891" y="4812824"/>
            <a:ext cx="9144000" cy="461665"/>
          </a:xfrm>
          <a:prstGeom prst="rect">
            <a:avLst/>
          </a:prstGeom>
        </p:spPr>
        <p:txBody>
          <a:bodyPr wrap="square">
            <a:spAutoFit/>
          </a:bodyPr>
          <a:lstStyle/>
          <a:p>
            <a:pPr marL="514350" lvl="0" indent="-514350" fontAlgn="auto">
              <a:spcBef>
                <a:spcPct val="20000"/>
              </a:spcBef>
              <a:spcAft>
                <a:spcPts val="1200"/>
              </a:spcAft>
              <a:defRPr/>
            </a:pPr>
            <a:r>
              <a:rPr lang="en-US" dirty="0" smtClean="0">
                <a:solidFill>
                  <a:schemeClr val="bg1"/>
                </a:solidFill>
              </a:rPr>
              <a:t>Moving from policy adoption to implementation</a:t>
            </a:r>
          </a:p>
        </p:txBody>
      </p:sp>
      <p:sp>
        <p:nvSpPr>
          <p:cNvPr id="11" name="Rectangle 10"/>
          <p:cNvSpPr/>
          <p:nvPr/>
        </p:nvSpPr>
        <p:spPr>
          <a:xfrm rot="1047827">
            <a:off x="6163742" y="4607491"/>
            <a:ext cx="9144000" cy="338554"/>
          </a:xfrm>
          <a:prstGeom prst="rect">
            <a:avLst/>
          </a:prstGeom>
        </p:spPr>
        <p:txBody>
          <a:bodyPr wrap="square">
            <a:spAutoFit/>
          </a:bodyPr>
          <a:lstStyle/>
          <a:p>
            <a:pPr marL="514350" lvl="0" indent="-514350" fontAlgn="auto">
              <a:spcBef>
                <a:spcPct val="20000"/>
              </a:spcBef>
              <a:spcAft>
                <a:spcPts val="1200"/>
              </a:spcAft>
              <a:defRPr/>
            </a:pPr>
            <a:r>
              <a:rPr lang="en-US" sz="1600" dirty="0" smtClean="0">
                <a:solidFill>
                  <a:schemeClr val="bg1"/>
                </a:solidFill>
              </a:rPr>
              <a:t>[Broad Avenue, Memphis, TN]</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Resources</a:t>
            </a:r>
            <a:endParaRPr lang="en-US" b="0" dirty="0"/>
          </a:p>
        </p:txBody>
      </p:sp>
      <p:sp>
        <p:nvSpPr>
          <p:cNvPr id="7" name="Slide Number Placeholder 4"/>
          <p:cNvSpPr>
            <a:spLocks noGrp="1"/>
          </p:cNvSpPr>
          <p:nvPr>
            <p:ph type="sldNum" sz="quarter" idx="10"/>
          </p:nvPr>
        </p:nvSpPr>
        <p:spPr/>
        <p:txBody>
          <a:bodyPr/>
          <a:lstStyle/>
          <a:p>
            <a:fld id="{B80C48AF-10C9-804E-A236-D16687DC691E}" type="slidenum">
              <a:rPr lang="en-US" smtClean="0"/>
              <a:pPr/>
              <a:t>8</a:t>
            </a:fld>
            <a:endParaRPr lang="en-US" dirty="0"/>
          </a:p>
        </p:txBody>
      </p:sp>
      <p:sp>
        <p:nvSpPr>
          <p:cNvPr id="19" name="Text Placeholder 18"/>
          <p:cNvSpPr>
            <a:spLocks noGrp="1"/>
          </p:cNvSpPr>
          <p:nvPr>
            <p:ph type="body" sz="quarter" idx="11"/>
          </p:nvPr>
        </p:nvSpPr>
        <p:spPr>
          <a:xfrm>
            <a:off x="457200" y="1231375"/>
            <a:ext cx="8686800" cy="4198937"/>
          </a:xfrm>
        </p:spPr>
        <p:txBody>
          <a:bodyPr/>
          <a:lstStyle/>
          <a:p>
            <a:pPr>
              <a:lnSpc>
                <a:spcPct val="150000"/>
              </a:lnSpc>
            </a:pPr>
            <a:r>
              <a:rPr lang="en-US" sz="2600" dirty="0" smtClean="0"/>
              <a:t>Fact sheets, photos, handouts</a:t>
            </a:r>
          </a:p>
          <a:p>
            <a:pPr>
              <a:lnSpc>
                <a:spcPct val="150000"/>
              </a:lnSpc>
            </a:pPr>
            <a:r>
              <a:rPr lang="en-US" sz="2600" dirty="0" smtClean="0"/>
              <a:t>Information on changing policy</a:t>
            </a:r>
          </a:p>
          <a:p>
            <a:pPr>
              <a:lnSpc>
                <a:spcPct val="150000"/>
              </a:lnSpc>
            </a:pPr>
            <a:r>
              <a:rPr lang="en-US" sz="2600" dirty="0" smtClean="0"/>
              <a:t>Model policy language</a:t>
            </a:r>
          </a:p>
          <a:p>
            <a:pPr>
              <a:lnSpc>
                <a:spcPct val="150000"/>
              </a:lnSpc>
            </a:pPr>
            <a:r>
              <a:rPr lang="en-US" sz="2600" dirty="0" smtClean="0"/>
              <a:t>Complete Streets blog &amp; monthly newsletter</a:t>
            </a:r>
          </a:p>
          <a:p>
            <a:pPr>
              <a:lnSpc>
                <a:spcPct val="150000"/>
              </a:lnSpc>
            </a:pPr>
            <a:r>
              <a:rPr lang="en-US" sz="2600" dirty="0" smtClean="0"/>
              <a:t>Links to research &amp; publications</a:t>
            </a:r>
          </a:p>
          <a:p>
            <a:pPr>
              <a:lnSpc>
                <a:spcPct val="150000"/>
              </a:lnSpc>
            </a:pPr>
            <a:r>
              <a:rPr lang="en-US" sz="2600" dirty="0" smtClean="0"/>
              <a:t>Workshop descriptions</a:t>
            </a:r>
            <a:endParaRPr lang="en-US" sz="2600" dirty="0"/>
          </a:p>
        </p:txBody>
      </p:sp>
      <p:pic>
        <p:nvPicPr>
          <p:cNvPr id="9" name="Picture 8" descr="cs-policy-workbook.png"/>
          <p:cNvPicPr>
            <a:picLocks noChangeAspect="1"/>
          </p:cNvPicPr>
          <p:nvPr/>
        </p:nvPicPr>
        <p:blipFill>
          <a:blip r:embed="rId3"/>
          <a:srcRect r="12000" b="7784"/>
          <a:stretch>
            <a:fillRect/>
          </a:stretch>
        </p:blipFill>
        <p:spPr>
          <a:xfrm rot="1307918">
            <a:off x="6207641" y="274638"/>
            <a:ext cx="2438400" cy="315144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uton bike counting Vancouver.jpg"/>
          <p:cNvPicPr>
            <a:picLocks noChangeAspect="1"/>
          </p:cNvPicPr>
          <p:nvPr/>
        </p:nvPicPr>
        <p:blipFill>
          <a:blip r:embed="rId2" cstate="email"/>
          <a:srcRect b="43210"/>
          <a:stretch>
            <a:fillRect/>
          </a:stretch>
        </p:blipFill>
        <p:spPr>
          <a:xfrm>
            <a:off x="0" y="-694272"/>
            <a:ext cx="9144000" cy="3894672"/>
          </a:xfrm>
          <a:prstGeom prst="rect">
            <a:avLst/>
          </a:prstGeom>
          <a:effectLst>
            <a:outerShdw blurRad="50800" dist="38100" dir="2700000">
              <a:srgbClr val="000000">
                <a:alpha val="43000"/>
              </a:srgbClr>
            </a:outerShdw>
          </a:effectLst>
        </p:spPr>
      </p:pic>
      <p:sp>
        <p:nvSpPr>
          <p:cNvPr id="15" name="Text Placeholder 14"/>
          <p:cNvSpPr>
            <a:spLocks noGrp="1"/>
          </p:cNvSpPr>
          <p:nvPr>
            <p:ph type="body" sz="quarter" idx="11"/>
          </p:nvPr>
        </p:nvSpPr>
        <p:spPr>
          <a:xfrm>
            <a:off x="423334" y="3369730"/>
            <a:ext cx="8619067" cy="2641600"/>
          </a:xfrm>
        </p:spPr>
        <p:txBody>
          <a:bodyPr/>
          <a:lstStyle/>
          <a:p>
            <a:pPr>
              <a:spcBef>
                <a:spcPts val="0"/>
              </a:spcBef>
              <a:spcAft>
                <a:spcPts val="2400"/>
              </a:spcAft>
            </a:pPr>
            <a:r>
              <a:rPr lang="en-US" sz="4400" dirty="0" smtClean="0"/>
              <a:t>Thank you!</a:t>
            </a:r>
          </a:p>
          <a:p>
            <a:pPr algn="r">
              <a:spcBef>
                <a:spcPts val="0"/>
              </a:spcBef>
              <a:spcAft>
                <a:spcPts val="2400"/>
              </a:spcAft>
            </a:pPr>
            <a:r>
              <a:rPr lang="en-US" sz="3000" dirty="0" smtClean="0"/>
              <a:t>Laura Searfoss</a:t>
            </a:r>
            <a:br>
              <a:rPr lang="en-US" sz="3000" dirty="0" smtClean="0"/>
            </a:br>
            <a:r>
              <a:rPr lang="en-US" sz="1800" dirty="0" smtClean="0"/>
              <a:t> </a:t>
            </a:r>
            <a:r>
              <a:rPr lang="en-US" sz="1800" dirty="0" smtClean="0">
                <a:hlinkClick r:id="rId3"/>
              </a:rPr>
              <a:t>lsearfoss@completestreets.org</a:t>
            </a:r>
            <a:r>
              <a:rPr lang="en-US" sz="1800" dirty="0" smtClean="0"/>
              <a:t/>
            </a:r>
            <a:br>
              <a:rPr lang="en-US" sz="1800" dirty="0" smtClean="0"/>
            </a:br>
            <a:r>
              <a:rPr lang="en-US" sz="1800" dirty="0" smtClean="0"/>
              <a:t> </a:t>
            </a:r>
            <a:r>
              <a:rPr lang="en-US" sz="1800" dirty="0" smtClean="0">
                <a:hlinkClick r:id="rId4"/>
              </a:rPr>
              <a:t>www.smartgrowthamerica.org/completestreets</a:t>
            </a:r>
            <a:endParaRPr lang="en-US" sz="1800" dirty="0" smtClean="0"/>
          </a:p>
          <a:p>
            <a:pPr>
              <a:spcBef>
                <a:spcPts val="0"/>
              </a:spcBef>
            </a:pPr>
            <a:endParaRPr lang="en-US" sz="3200" dirty="0" smtClean="0"/>
          </a:p>
        </p:txBody>
      </p:sp>
      <p:sp>
        <p:nvSpPr>
          <p:cNvPr id="4" name="Slide Number Placeholder 4"/>
          <p:cNvSpPr>
            <a:spLocks noGrp="1"/>
          </p:cNvSpPr>
          <p:nvPr>
            <p:ph type="sldNum" sz="quarter" idx="10"/>
          </p:nvPr>
        </p:nvSpPr>
        <p:spPr>
          <a:xfrm>
            <a:off x="7010400" y="6310313"/>
            <a:ext cx="2133600" cy="365125"/>
          </a:xfrm>
        </p:spPr>
        <p:txBody>
          <a:bodyPr/>
          <a:lstStyle/>
          <a:p>
            <a:fld id="{B80C48AF-10C9-804E-A236-D16687DC691E}" type="slidenum">
              <a:rPr lang="en-US" smtClean="0"/>
              <a:pPr/>
              <a:t>9</a:t>
            </a:fld>
            <a:endParaRPr lang="en-US" dirty="0"/>
          </a:p>
        </p:txBody>
      </p:sp>
      <p:sp>
        <p:nvSpPr>
          <p:cNvPr id="5" name="Rectangle 4"/>
          <p:cNvSpPr/>
          <p:nvPr/>
        </p:nvSpPr>
        <p:spPr>
          <a:xfrm>
            <a:off x="5469458" y="4842927"/>
            <a:ext cx="2675429" cy="338554"/>
          </a:xfrm>
          <a:prstGeom prst="rect">
            <a:avLst/>
          </a:prstGeom>
        </p:spPr>
        <p:txBody>
          <a:bodyPr wrap="square">
            <a:spAutoFit/>
          </a:bodyPr>
          <a:lstStyle/>
          <a:p>
            <a:pPr marL="514350" lvl="0" indent="-514350" fontAlgn="auto">
              <a:spcBef>
                <a:spcPct val="20000"/>
              </a:spcBef>
              <a:spcAft>
                <a:spcPts val="1200"/>
              </a:spcAft>
              <a:defRPr/>
            </a:pPr>
            <a:r>
              <a:rPr lang="en-US" sz="1600" dirty="0" err="1" smtClean="0">
                <a:solidFill>
                  <a:schemeClr val="bg1"/>
                </a:solidFill>
              </a:rPr>
              <a:t>e</a:t>
            </a:r>
            <a:r>
              <a:rPr lang="en-US" sz="1600" dirty="0" smtClean="0">
                <a:solidFill>
                  <a:schemeClr val="bg1"/>
                </a:solidFill>
              </a:rPr>
              <a:t>.</a:t>
            </a:r>
          </a:p>
        </p:txBody>
      </p:sp>
      <p:sp>
        <p:nvSpPr>
          <p:cNvPr id="6" name="Rectangle 5"/>
          <p:cNvSpPr/>
          <p:nvPr/>
        </p:nvSpPr>
        <p:spPr>
          <a:xfrm>
            <a:off x="3674533" y="5115241"/>
            <a:ext cx="677333" cy="338554"/>
          </a:xfrm>
          <a:prstGeom prst="rect">
            <a:avLst/>
          </a:prstGeom>
        </p:spPr>
        <p:txBody>
          <a:bodyPr wrap="square">
            <a:spAutoFit/>
          </a:bodyPr>
          <a:lstStyle/>
          <a:p>
            <a:pPr marL="514350" lvl="0" indent="-514350" fontAlgn="auto">
              <a:spcBef>
                <a:spcPct val="20000"/>
              </a:spcBef>
              <a:spcAft>
                <a:spcPts val="1200"/>
              </a:spcAft>
              <a:defRPr/>
            </a:pPr>
            <a:r>
              <a:rPr lang="en-US" sz="1600" dirty="0" smtClean="0">
                <a:solidFill>
                  <a:schemeClr val="bg1"/>
                </a:solidFill>
              </a:rPr>
              <a:t>web.</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sga-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30317</TotalTime>
  <Words>1120</Words>
  <Application>Microsoft Macintosh PowerPoint</Application>
  <PresentationFormat>On-screen Show (4:3)</PresentationFormat>
  <Paragraphs>119</Paragraphs>
  <Slides>10</Slides>
  <Notes>6</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cs-sga-dark</vt:lpstr>
      <vt:lpstr>Moving from policy adoption to implementation: National lessons in Complete Streets </vt:lpstr>
      <vt:lpstr>Which is the Complete Street?</vt:lpstr>
      <vt:lpstr>Complete Streets is…</vt:lpstr>
      <vt:lpstr>Slide 4</vt:lpstr>
      <vt:lpstr>Slide 5</vt:lpstr>
      <vt:lpstr>Slide 6</vt:lpstr>
      <vt:lpstr>Slide 7</vt:lpstr>
      <vt:lpstr>Resources</vt:lpstr>
      <vt:lpstr>Slide 9</vt:lpstr>
      <vt:lpstr>Slide 10</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Streets</dc:title>
  <dc:subject/>
  <dc:creator>Stefanie Seskin</dc:creator>
  <cp:keywords/>
  <dc:description/>
  <cp:lastModifiedBy>Laura Searfoss</cp:lastModifiedBy>
  <cp:revision>127</cp:revision>
  <dcterms:created xsi:type="dcterms:W3CDTF">2014-02-07T19:42:09Z</dcterms:created>
  <dcterms:modified xsi:type="dcterms:W3CDTF">2014-02-07T19:46:49Z</dcterms:modified>
  <cp:category/>
</cp:coreProperties>
</file>